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63" r:id="rId2"/>
    <p:sldId id="260" r:id="rId3"/>
    <p:sldId id="265" r:id="rId4"/>
    <p:sldId id="267" r:id="rId5"/>
    <p:sldId id="268" r:id="rId6"/>
    <p:sldId id="264" r:id="rId7"/>
    <p:sldId id="269" r:id="rId8"/>
    <p:sldId id="276" r:id="rId9"/>
    <p:sldId id="277" r:id="rId10"/>
    <p:sldId id="278" r:id="rId11"/>
    <p:sldId id="279" r:id="rId12"/>
    <p:sldId id="283" r:id="rId13"/>
    <p:sldId id="284" r:id="rId14"/>
    <p:sldId id="280" r:id="rId15"/>
    <p:sldId id="282" r:id="rId16"/>
    <p:sldId id="281" r:id="rId17"/>
    <p:sldId id="271" r:id="rId18"/>
  </p:sldIdLst>
  <p:sldSz cx="9144000" cy="6858000" type="screen4x3"/>
  <p:notesSz cx="6797675" cy="987425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Bookman Old Style" pitchFamily="18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Bookman Old Style" pitchFamily="18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Bookman Old Style" pitchFamily="18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Bookman Old Style" pitchFamily="18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Bookman Old Style" pitchFamily="18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man Old Style" pitchFamily="18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man Old Style" pitchFamily="18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man Old Style" pitchFamily="18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man Old Style" pitchFamily="18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3300"/>
    <a:srgbClr val="FFCC00"/>
    <a:srgbClr val="0066FF"/>
    <a:srgbClr val="003A80"/>
    <a:srgbClr val="000099"/>
    <a:srgbClr val="CCFFCC"/>
    <a:srgbClr val="376289"/>
    <a:srgbClr val="4882B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2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4" rIns="91089" bIns="45544" numCol="1" anchor="t" anchorCtr="0" compatLnSpc="1">
            <a:prstTxWarp prst="textNoShape">
              <a:avLst/>
            </a:prstTxWarp>
          </a:bodyPr>
          <a:lstStyle>
            <a:lvl1pPr defTabSz="911225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4" rIns="91089" bIns="45544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4" rIns="91089" bIns="45544" numCol="1" anchor="b" anchorCtr="0" compatLnSpc="1">
            <a:prstTxWarp prst="textNoShape">
              <a:avLst/>
            </a:prstTxWarp>
          </a:bodyPr>
          <a:lstStyle>
            <a:lvl1pPr defTabSz="911225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80538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4" rIns="91089" bIns="45544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pitchFamily="34" charset="0"/>
                <a:ea typeface="ＭＳ Ｐゴシック" pitchFamily="2" charset="-128"/>
              </a:defRPr>
            </a:lvl1pPr>
          </a:lstStyle>
          <a:p>
            <a:pPr>
              <a:defRPr/>
            </a:pPr>
            <a:fld id="{0C2F66DB-91E2-45F1-A985-E2980F65E64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0" tIns="47785" rIns="95570" bIns="47785" numCol="1" anchor="t" anchorCtr="0" compatLnSpc="1">
            <a:prstTxWarp prst="textNoShape">
              <a:avLst/>
            </a:prstTxWarp>
          </a:bodyPr>
          <a:lstStyle>
            <a:lvl1pPr defTabSz="955675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0" tIns="47785" rIns="95570" bIns="47785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689475"/>
            <a:ext cx="543560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0" tIns="47785" rIns="95570" bIns="477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0" tIns="47785" rIns="95570" bIns="47785" numCol="1" anchor="b" anchorCtr="0" compatLnSpc="1">
            <a:prstTxWarp prst="textNoShape">
              <a:avLst/>
            </a:prstTxWarp>
          </a:bodyPr>
          <a:lstStyle>
            <a:lvl1pPr defTabSz="955675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80538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0" tIns="47785" rIns="95570" bIns="47785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>
                <a:latin typeface="Arial" pitchFamily="34" charset="0"/>
                <a:ea typeface="ＭＳ Ｐゴシック" pitchFamily="2" charset="-128"/>
              </a:defRPr>
            </a:lvl1pPr>
          </a:lstStyle>
          <a:p>
            <a:pPr>
              <a:defRPr/>
            </a:pPr>
            <a:fld id="{9E172C71-0936-4916-A955-123E8069678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Slide Agenda I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6027738"/>
            <a:ext cx="952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198563" y="6256338"/>
            <a:ext cx="38877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defRPr/>
            </a:pPr>
            <a:r>
              <a:rPr lang="en-GB" altLang="fr-FR" sz="12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FAI Aeromodelling Commission </a:t>
            </a:r>
          </a:p>
          <a:p>
            <a:pPr>
              <a:defRPr/>
            </a:pPr>
            <a:r>
              <a:rPr lang="en-GB" altLang="fr-FR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Lausanne, 24-25 April 2015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77333" y="2130426"/>
            <a:ext cx="7772400" cy="629708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3A80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26533" y="3031067"/>
            <a:ext cx="7874000" cy="16933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003A80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CH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nd Slide Title G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5"/>
          <p:cNvSpPr txBox="1">
            <a:spLocks noChangeArrowheads="1"/>
          </p:cNvSpPr>
          <p:nvPr/>
        </p:nvSpPr>
        <p:spPr bwMode="auto">
          <a:xfrm>
            <a:off x="187325" y="2971800"/>
            <a:ext cx="8716963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r-FR" sz="2200" b="1">
                <a:solidFill>
                  <a:srgbClr val="003A80"/>
                </a:solidFill>
                <a:latin typeface="Arial" charset="0"/>
                <a:cs typeface="Arial" charset="0"/>
              </a:rPr>
              <a:t>Fédération Aéronautique Internationale</a:t>
            </a:r>
          </a:p>
          <a:p>
            <a:pPr algn="ctr">
              <a:lnSpc>
                <a:spcPct val="150000"/>
              </a:lnSpc>
              <a:defRPr/>
            </a:pPr>
            <a:r>
              <a:rPr lang="fr-FR" sz="4400" b="1">
                <a:solidFill>
                  <a:srgbClr val="003A80"/>
                </a:solidFill>
                <a:latin typeface="Arial" charset="0"/>
                <a:cs typeface="Arial" charset="0"/>
              </a:rPr>
              <a:t>2015 CIAM Plenary Meeting</a:t>
            </a:r>
          </a:p>
          <a:p>
            <a:pPr algn="ctr">
              <a:lnSpc>
                <a:spcPct val="150000"/>
              </a:lnSpc>
              <a:defRPr/>
            </a:pPr>
            <a:r>
              <a:rPr lang="fr-FR" sz="2000">
                <a:solidFill>
                  <a:srgbClr val="003A80"/>
                </a:solidFill>
                <a:latin typeface="Arial" charset="0"/>
                <a:cs typeface="Arial" charset="0"/>
              </a:rPr>
              <a:t>Lausanne, Switzerland</a:t>
            </a:r>
          </a:p>
          <a:p>
            <a:pPr algn="ctr">
              <a:defRPr/>
            </a:pPr>
            <a:r>
              <a:rPr lang="fr-FR" sz="2000">
                <a:solidFill>
                  <a:srgbClr val="003A80"/>
                </a:solidFill>
                <a:latin typeface="Arial" charset="0"/>
                <a:cs typeface="Arial" charset="0"/>
              </a:rPr>
              <a:t>24 and 25 April 2015</a:t>
            </a:r>
          </a:p>
        </p:txBody>
      </p:sp>
      <p:pic>
        <p:nvPicPr>
          <p:cNvPr id="3" name="Imag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9450" y="885825"/>
            <a:ext cx="265271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Agenda Item -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4"/>
          <p:cNvSpPr>
            <a:spLocks noChangeShapeType="1"/>
          </p:cNvSpPr>
          <p:nvPr/>
        </p:nvSpPr>
        <p:spPr bwMode="auto">
          <a:xfrm>
            <a:off x="273050" y="6669088"/>
            <a:ext cx="75755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>
            <a:off x="8466138" y="6669088"/>
            <a:ext cx="4508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8" name="Picture 16" descr="logo_fai_02_cmyk cop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865813"/>
            <a:ext cx="4953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1"/>
          <p:cNvSpPr txBox="1">
            <a:spLocks noChangeArrowheads="1"/>
          </p:cNvSpPr>
          <p:nvPr/>
        </p:nvSpPr>
        <p:spPr bwMode="auto">
          <a:xfrm>
            <a:off x="8420100" y="6629400"/>
            <a:ext cx="5762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fld id="{FB3192E1-90B2-4F3B-81F5-7CB205CF2DE3}" type="slidenum">
              <a:rPr lang="fr-FR" sz="1200" b="1">
                <a:solidFill>
                  <a:srgbClr val="003A80"/>
                </a:solidFill>
                <a:latin typeface="Arial" charset="0"/>
              </a:rPr>
              <a:pPr algn="r">
                <a:defRPr/>
              </a:pPr>
              <a:t>‹#›</a:t>
            </a:fld>
            <a:endParaRPr lang="fr-FR" sz="1200"/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269875" y="268288"/>
            <a:ext cx="8645525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1" name="Imag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6027738"/>
            <a:ext cx="952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198563" y="6256338"/>
            <a:ext cx="38877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defRPr/>
            </a:pPr>
            <a:r>
              <a:rPr lang="en-GB" altLang="fr-FR" sz="12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FAI Aeromodelling Commission </a:t>
            </a:r>
          </a:p>
          <a:p>
            <a:pPr>
              <a:defRPr/>
            </a:pPr>
            <a:r>
              <a:rPr lang="en-GB" altLang="fr-FR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Lausanne, 24-25 April 2015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87110"/>
            <a:ext cx="8229600" cy="683664"/>
          </a:xfrm>
          <a:prstGeom prst="rect">
            <a:avLst/>
          </a:prstGeom>
        </p:spPr>
        <p:txBody>
          <a:bodyPr anchor="ctr"/>
          <a:lstStyle>
            <a:lvl1pPr>
              <a:defRPr sz="4000" b="1" baseline="0">
                <a:solidFill>
                  <a:srgbClr val="003A80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3A80"/>
                </a:solidFill>
              </a:defRPr>
            </a:lvl1pPr>
            <a:lvl2pPr>
              <a:defRPr>
                <a:solidFill>
                  <a:srgbClr val="003A80"/>
                </a:solidFill>
              </a:defRPr>
            </a:lvl2pPr>
            <a:lvl3pPr>
              <a:defRPr baseline="0">
                <a:solidFill>
                  <a:srgbClr val="003A80"/>
                </a:solidFill>
              </a:defRPr>
            </a:lvl3pPr>
            <a:lvl4pPr>
              <a:defRPr baseline="0">
                <a:solidFill>
                  <a:srgbClr val="003A80"/>
                </a:solidFill>
              </a:defRPr>
            </a:lvl4pPr>
            <a:lvl5pPr>
              <a:defRPr>
                <a:solidFill>
                  <a:srgbClr val="003A80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 dirty="0"/>
          </a:p>
        </p:txBody>
      </p:sp>
      <p:sp>
        <p:nvSpPr>
          <p:cNvPr id="7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192767" y="8546"/>
            <a:ext cx="5711083" cy="3083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300">
                <a:solidFill>
                  <a:srgbClr val="003A80"/>
                </a:solidFill>
                <a:latin typeface="+mj-lt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wards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273050" y="6669088"/>
            <a:ext cx="75755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8466138" y="6669088"/>
            <a:ext cx="4508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8" name="Picture 16" descr="logo_fai_02_cmyk cop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865813"/>
            <a:ext cx="4953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ZoneTexte 1"/>
          <p:cNvSpPr txBox="1">
            <a:spLocks noChangeArrowheads="1"/>
          </p:cNvSpPr>
          <p:nvPr/>
        </p:nvSpPr>
        <p:spPr bwMode="auto">
          <a:xfrm>
            <a:off x="8420100" y="6629400"/>
            <a:ext cx="5762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fld id="{3BBA0719-6E62-4B26-96CD-F50293F37450}" type="slidenum">
              <a:rPr lang="fr-FR" sz="1200" b="1">
                <a:solidFill>
                  <a:srgbClr val="003A80"/>
                </a:solidFill>
                <a:latin typeface="Arial" charset="0"/>
              </a:rPr>
              <a:pPr algn="r">
                <a:defRPr/>
              </a:pPr>
              <a:t>‹#›</a:t>
            </a:fld>
            <a:endParaRPr lang="fr-FR" sz="1200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269875" y="268288"/>
            <a:ext cx="8645525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24" name="Imag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6027738"/>
            <a:ext cx="952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11"/>
          <p:cNvSpPr/>
          <p:nvPr/>
        </p:nvSpPr>
        <p:spPr>
          <a:xfrm>
            <a:off x="252413" y="2641600"/>
            <a:ext cx="8662987" cy="3162300"/>
          </a:xfrm>
          <a:prstGeom prst="rect">
            <a:avLst/>
          </a:prstGeom>
          <a:noFill/>
          <a:ln w="3175">
            <a:solidFill>
              <a:srgbClr val="003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1198563" y="6256338"/>
            <a:ext cx="38877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defRPr/>
            </a:pPr>
            <a:r>
              <a:rPr lang="en-GB" altLang="fr-FR" sz="12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FAI Aeromodelling Commission </a:t>
            </a:r>
          </a:p>
          <a:p>
            <a:pPr>
              <a:defRPr/>
            </a:pPr>
            <a:r>
              <a:rPr lang="en-GB" altLang="fr-FR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Lausanne, 24-25 April 2015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9900" y="3744714"/>
            <a:ext cx="6921500" cy="95250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000"/>
              </a:lnSpc>
              <a:buNone/>
              <a:defRPr baseline="0">
                <a:solidFill>
                  <a:srgbClr val="003A80"/>
                </a:solidFill>
              </a:defRPr>
            </a:lvl1pPr>
            <a:lvl2pPr>
              <a:defRPr>
                <a:solidFill>
                  <a:srgbClr val="003A80"/>
                </a:solidFill>
              </a:defRPr>
            </a:lvl2pPr>
            <a:lvl3pPr>
              <a:defRPr baseline="0">
                <a:solidFill>
                  <a:srgbClr val="003A80"/>
                </a:solidFill>
              </a:defRPr>
            </a:lvl3pPr>
            <a:lvl4pPr>
              <a:defRPr baseline="0">
                <a:solidFill>
                  <a:srgbClr val="003A80"/>
                </a:solidFill>
              </a:defRPr>
            </a:lvl4pPr>
            <a:lvl5pPr>
              <a:defRPr>
                <a:solidFill>
                  <a:srgbClr val="003A80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192767" y="8546"/>
            <a:ext cx="5711083" cy="3083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300">
                <a:solidFill>
                  <a:srgbClr val="003A80"/>
                </a:solidFill>
                <a:latin typeface="+mj-lt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" name="Espace réservé pour une image  2"/>
          <p:cNvSpPr>
            <a:spLocks noGrp="1"/>
          </p:cNvSpPr>
          <p:nvPr>
            <p:ph type="pic" idx="11"/>
          </p:nvPr>
        </p:nvSpPr>
        <p:spPr>
          <a:xfrm>
            <a:off x="253198" y="434975"/>
            <a:ext cx="1789112" cy="2155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CH" noProof="0" dirty="0" smtClean="0"/>
          </a:p>
        </p:txBody>
      </p:sp>
      <p:sp>
        <p:nvSpPr>
          <p:cNvPr id="12" name="Espace réservé pour une image  2"/>
          <p:cNvSpPr>
            <a:spLocks noGrp="1"/>
          </p:cNvSpPr>
          <p:nvPr>
            <p:ph type="pic" idx="12"/>
          </p:nvPr>
        </p:nvSpPr>
        <p:spPr>
          <a:xfrm>
            <a:off x="7126288" y="422275"/>
            <a:ext cx="1789112" cy="2155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CH" noProof="0" dirty="0" smtClean="0"/>
          </a:p>
        </p:txBody>
      </p:sp>
      <p:sp>
        <p:nvSpPr>
          <p:cNvPr id="14" name="Espace réservé du contenu 2"/>
          <p:cNvSpPr>
            <a:spLocks noGrp="1"/>
          </p:cNvSpPr>
          <p:nvPr>
            <p:ph idx="13"/>
          </p:nvPr>
        </p:nvSpPr>
        <p:spPr>
          <a:xfrm>
            <a:off x="469900" y="4741664"/>
            <a:ext cx="6921500" cy="95250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000"/>
              </a:lnSpc>
              <a:buNone/>
              <a:defRPr baseline="0">
                <a:solidFill>
                  <a:srgbClr val="003A80"/>
                </a:solidFill>
              </a:defRPr>
            </a:lvl1pPr>
            <a:lvl2pPr>
              <a:defRPr>
                <a:solidFill>
                  <a:srgbClr val="003A80"/>
                </a:solidFill>
              </a:defRPr>
            </a:lvl2pPr>
            <a:lvl3pPr>
              <a:defRPr baseline="0">
                <a:solidFill>
                  <a:srgbClr val="003A80"/>
                </a:solidFill>
              </a:defRPr>
            </a:lvl3pPr>
            <a:lvl4pPr>
              <a:defRPr baseline="0">
                <a:solidFill>
                  <a:srgbClr val="003A80"/>
                </a:solidFill>
              </a:defRPr>
            </a:lvl4pPr>
            <a:lvl5pPr>
              <a:defRPr>
                <a:solidFill>
                  <a:srgbClr val="003A80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5" name="Espace réservé du contenu 2"/>
          <p:cNvSpPr>
            <a:spLocks noGrp="1"/>
          </p:cNvSpPr>
          <p:nvPr>
            <p:ph idx="14"/>
          </p:nvPr>
        </p:nvSpPr>
        <p:spPr>
          <a:xfrm>
            <a:off x="469900" y="2747764"/>
            <a:ext cx="6921500" cy="95250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000"/>
              </a:lnSpc>
              <a:buNone/>
              <a:defRPr baseline="0">
                <a:solidFill>
                  <a:srgbClr val="003A80"/>
                </a:solidFill>
              </a:defRPr>
            </a:lvl1pPr>
            <a:lvl2pPr>
              <a:defRPr>
                <a:solidFill>
                  <a:srgbClr val="003A80"/>
                </a:solidFill>
              </a:defRPr>
            </a:lvl2pPr>
            <a:lvl3pPr>
              <a:defRPr baseline="0">
                <a:solidFill>
                  <a:srgbClr val="003A80"/>
                </a:solidFill>
              </a:defRPr>
            </a:lvl3pPr>
            <a:lvl4pPr>
              <a:defRPr baseline="0">
                <a:solidFill>
                  <a:srgbClr val="003A80"/>
                </a:solidFill>
              </a:defRPr>
            </a:lvl4pPr>
            <a:lvl5pPr>
              <a:defRPr>
                <a:solidFill>
                  <a:srgbClr val="003A80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7" name="Espace réservé pour une image  2"/>
          <p:cNvSpPr>
            <a:spLocks noGrp="1"/>
          </p:cNvSpPr>
          <p:nvPr>
            <p:ph type="pic" idx="15"/>
          </p:nvPr>
        </p:nvSpPr>
        <p:spPr>
          <a:xfrm>
            <a:off x="7583488" y="3811587"/>
            <a:ext cx="1177925" cy="77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CH" noProof="0" dirty="0" smtClean="0"/>
          </a:p>
        </p:txBody>
      </p:sp>
      <p:sp>
        <p:nvSpPr>
          <p:cNvPr id="19" name="Espace réservé pour une image  2"/>
          <p:cNvSpPr>
            <a:spLocks noGrp="1"/>
          </p:cNvSpPr>
          <p:nvPr>
            <p:ph type="pic" idx="16"/>
          </p:nvPr>
        </p:nvSpPr>
        <p:spPr>
          <a:xfrm>
            <a:off x="7583488" y="2820987"/>
            <a:ext cx="1177925" cy="77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CH" noProof="0" dirty="0" smtClean="0"/>
          </a:p>
        </p:txBody>
      </p:sp>
      <p:sp>
        <p:nvSpPr>
          <p:cNvPr id="20" name="Espace réservé pour une image  2"/>
          <p:cNvSpPr>
            <a:spLocks noGrp="1"/>
          </p:cNvSpPr>
          <p:nvPr>
            <p:ph type="pic" idx="17"/>
          </p:nvPr>
        </p:nvSpPr>
        <p:spPr>
          <a:xfrm>
            <a:off x="7583488" y="4802187"/>
            <a:ext cx="1177925" cy="77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CH" noProof="0" dirty="0" smtClean="0"/>
          </a:p>
        </p:txBody>
      </p:sp>
      <p:sp>
        <p:nvSpPr>
          <p:cNvPr id="22" name="Titre 1"/>
          <p:cNvSpPr>
            <a:spLocks noGrp="1"/>
          </p:cNvSpPr>
          <p:nvPr>
            <p:ph type="title"/>
          </p:nvPr>
        </p:nvSpPr>
        <p:spPr>
          <a:xfrm>
            <a:off x="2159000" y="410198"/>
            <a:ext cx="4864100" cy="2170632"/>
          </a:xfrm>
          <a:prstGeom prst="rect">
            <a:avLst/>
          </a:prstGeom>
        </p:spPr>
        <p:txBody>
          <a:bodyPr anchor="ctr"/>
          <a:lstStyle>
            <a:lvl1pPr>
              <a:defRPr sz="4000" b="1" baseline="0">
                <a:solidFill>
                  <a:srgbClr val="003A80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fr-CH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Agenda Sub-I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4"/>
          <p:cNvSpPr>
            <a:spLocks noChangeShapeType="1"/>
          </p:cNvSpPr>
          <p:nvPr/>
        </p:nvSpPr>
        <p:spPr bwMode="auto">
          <a:xfrm>
            <a:off x="273050" y="6669088"/>
            <a:ext cx="75755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>
            <a:off x="8466138" y="6669088"/>
            <a:ext cx="4508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8" name="Picture 16" descr="logo_fai_02_cmyk cop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865813"/>
            <a:ext cx="4953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1"/>
          <p:cNvSpPr txBox="1">
            <a:spLocks noChangeArrowheads="1"/>
          </p:cNvSpPr>
          <p:nvPr/>
        </p:nvSpPr>
        <p:spPr bwMode="auto">
          <a:xfrm>
            <a:off x="8420100" y="6629400"/>
            <a:ext cx="5762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fld id="{F8F790CE-7BE6-4100-871B-969D07980306}" type="slidenum">
              <a:rPr lang="fr-FR" sz="1200" b="1">
                <a:solidFill>
                  <a:srgbClr val="003A80"/>
                </a:solidFill>
                <a:latin typeface="Arial" charset="0"/>
              </a:rPr>
              <a:pPr algn="r">
                <a:defRPr/>
              </a:pPr>
              <a:t>‹#›</a:t>
            </a:fld>
            <a:endParaRPr lang="fr-FR" sz="1200"/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269875" y="268288"/>
            <a:ext cx="8645525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1" name="Imag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6027738"/>
            <a:ext cx="952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198563" y="6256338"/>
            <a:ext cx="38877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defRPr/>
            </a:pPr>
            <a:r>
              <a:rPr lang="en-GB" altLang="fr-FR" sz="12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FAI Aeromodelling Commission </a:t>
            </a:r>
          </a:p>
          <a:p>
            <a:pPr>
              <a:defRPr/>
            </a:pPr>
            <a:r>
              <a:rPr lang="en-GB" altLang="fr-FR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Lausanne, 24-25 April 2015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87110"/>
            <a:ext cx="8229600" cy="683664"/>
          </a:xfrm>
          <a:prstGeom prst="rect">
            <a:avLst/>
          </a:prstGeom>
        </p:spPr>
        <p:txBody>
          <a:bodyPr anchor="ctr"/>
          <a:lstStyle>
            <a:lvl1pPr algn="l">
              <a:defRPr sz="3000" b="1" baseline="0">
                <a:solidFill>
                  <a:srgbClr val="003A80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aseline="0">
                <a:solidFill>
                  <a:srgbClr val="003A80"/>
                </a:solidFill>
              </a:defRPr>
            </a:lvl1pPr>
            <a:lvl2pPr marL="457200" indent="0">
              <a:buFontTx/>
              <a:buNone/>
              <a:defRPr>
                <a:solidFill>
                  <a:srgbClr val="003A80"/>
                </a:solidFill>
              </a:defRPr>
            </a:lvl2pPr>
            <a:lvl3pPr marL="914400" indent="0">
              <a:buFontTx/>
              <a:buNone/>
              <a:defRPr baseline="0">
                <a:solidFill>
                  <a:srgbClr val="003A80"/>
                </a:solidFill>
              </a:defRPr>
            </a:lvl3pPr>
            <a:lvl4pPr marL="1371600" indent="0">
              <a:buFontTx/>
              <a:buNone/>
              <a:defRPr baseline="0">
                <a:solidFill>
                  <a:srgbClr val="003A80"/>
                </a:solidFill>
              </a:defRPr>
            </a:lvl4pPr>
            <a:lvl5pPr marL="1828800" indent="0">
              <a:buFontTx/>
              <a:buNone/>
              <a:defRPr>
                <a:solidFill>
                  <a:srgbClr val="003A80"/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192767" y="8546"/>
            <a:ext cx="5711083" cy="3083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300">
                <a:solidFill>
                  <a:srgbClr val="003A80"/>
                </a:solidFill>
                <a:latin typeface="+mj-lt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273050" y="6669088"/>
            <a:ext cx="75755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>
            <a:off x="8466138" y="6669088"/>
            <a:ext cx="4508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0" name="Picture 16" descr="logo_fai_02_cmyk cop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865813"/>
            <a:ext cx="4953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"/>
          <p:cNvSpPr txBox="1">
            <a:spLocks noChangeArrowheads="1"/>
          </p:cNvSpPr>
          <p:nvPr/>
        </p:nvSpPr>
        <p:spPr bwMode="auto">
          <a:xfrm>
            <a:off x="8420100" y="6629400"/>
            <a:ext cx="5762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fld id="{76EDF5FD-5771-43C2-B129-00A1D5532AB3}" type="slidenum">
              <a:rPr lang="fr-FR" sz="1200" b="1">
                <a:solidFill>
                  <a:srgbClr val="003A80"/>
                </a:solidFill>
                <a:latin typeface="Arial" charset="0"/>
              </a:rPr>
              <a:pPr algn="r">
                <a:defRPr/>
              </a:pPr>
              <a:t>‹#›</a:t>
            </a:fld>
            <a:endParaRPr lang="fr-FR" sz="1200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269875" y="268288"/>
            <a:ext cx="8645525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3" name="Imag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6027738"/>
            <a:ext cx="952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198563" y="6256338"/>
            <a:ext cx="38877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defRPr/>
            </a:pPr>
            <a:r>
              <a:rPr lang="en-GB" altLang="fr-FR" sz="12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FAI Aeromodelling Commission </a:t>
            </a:r>
          </a:p>
          <a:p>
            <a:pPr>
              <a:defRPr/>
            </a:pPr>
            <a:r>
              <a:rPr lang="en-GB" altLang="fr-FR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Lausanne, 24-25 April 2015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3A80"/>
                </a:solidFill>
              </a:defRPr>
            </a:lvl1pPr>
            <a:lvl2pPr>
              <a:defRPr sz="2400">
                <a:solidFill>
                  <a:srgbClr val="003A80"/>
                </a:solidFill>
              </a:defRPr>
            </a:lvl2pPr>
            <a:lvl3pPr>
              <a:defRPr sz="2000">
                <a:solidFill>
                  <a:srgbClr val="003A80"/>
                </a:solidFill>
              </a:defRPr>
            </a:lvl3pPr>
            <a:lvl4pPr>
              <a:defRPr sz="1800">
                <a:solidFill>
                  <a:srgbClr val="003A80"/>
                </a:solidFill>
              </a:defRPr>
            </a:lvl4pPr>
            <a:lvl5pPr>
              <a:defRPr sz="1800">
                <a:solidFill>
                  <a:srgbClr val="003A8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3A80"/>
                </a:solidFill>
              </a:defRPr>
            </a:lvl1pPr>
            <a:lvl2pPr>
              <a:defRPr sz="2400">
                <a:solidFill>
                  <a:srgbClr val="003A80"/>
                </a:solidFill>
              </a:defRPr>
            </a:lvl2pPr>
            <a:lvl3pPr>
              <a:defRPr sz="2000">
                <a:solidFill>
                  <a:srgbClr val="003A80"/>
                </a:solidFill>
              </a:defRPr>
            </a:lvl3pPr>
            <a:lvl4pPr>
              <a:defRPr sz="1800">
                <a:solidFill>
                  <a:srgbClr val="003A80"/>
                </a:solidFill>
              </a:defRPr>
            </a:lvl4pPr>
            <a:lvl5pPr>
              <a:defRPr sz="1800">
                <a:solidFill>
                  <a:srgbClr val="003A8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487110"/>
            <a:ext cx="8229600" cy="683664"/>
          </a:xfrm>
          <a:prstGeom prst="rect">
            <a:avLst/>
          </a:prstGeom>
        </p:spPr>
        <p:txBody>
          <a:bodyPr anchor="ctr"/>
          <a:lstStyle>
            <a:lvl1pPr>
              <a:defRPr sz="4000" b="1" baseline="0">
                <a:solidFill>
                  <a:srgbClr val="003A80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fr-CH" dirty="0"/>
          </a:p>
        </p:txBody>
      </p:sp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192767" y="8546"/>
            <a:ext cx="5711083" cy="3083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300">
                <a:solidFill>
                  <a:srgbClr val="003A80"/>
                </a:solidFill>
                <a:latin typeface="+mj-lt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ntents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273050" y="6669088"/>
            <a:ext cx="75755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0" name="Line 15"/>
          <p:cNvSpPr>
            <a:spLocks noChangeShapeType="1"/>
          </p:cNvSpPr>
          <p:nvPr/>
        </p:nvSpPr>
        <p:spPr bwMode="auto">
          <a:xfrm>
            <a:off x="8466138" y="6669088"/>
            <a:ext cx="4508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1" name="Picture 16" descr="logo_fai_02_cmyk cop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865813"/>
            <a:ext cx="4953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ZoneTexte 1"/>
          <p:cNvSpPr txBox="1">
            <a:spLocks noChangeArrowheads="1"/>
          </p:cNvSpPr>
          <p:nvPr/>
        </p:nvSpPr>
        <p:spPr bwMode="auto">
          <a:xfrm>
            <a:off x="8420100" y="6629400"/>
            <a:ext cx="5762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fld id="{B5A431CB-99B2-4A9E-80EF-71A8F27E1663}" type="slidenum">
              <a:rPr lang="fr-FR" sz="1200" b="1">
                <a:solidFill>
                  <a:srgbClr val="003A80"/>
                </a:solidFill>
                <a:latin typeface="Arial" charset="0"/>
              </a:rPr>
              <a:pPr algn="r">
                <a:defRPr/>
              </a:pPr>
              <a:t>‹#›</a:t>
            </a:fld>
            <a:endParaRPr lang="fr-FR" sz="1200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269875" y="268288"/>
            <a:ext cx="8645525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5" name="Imag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6027738"/>
            <a:ext cx="952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198563" y="6256338"/>
            <a:ext cx="38877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defRPr/>
            </a:pPr>
            <a:r>
              <a:rPr lang="en-GB" altLang="fr-FR" sz="12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FAI Aeromodelling Commission </a:t>
            </a:r>
          </a:p>
          <a:p>
            <a:pPr>
              <a:defRPr/>
            </a:pPr>
            <a:r>
              <a:rPr lang="en-GB" altLang="fr-FR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Lausanne, 24-25 April 2015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003A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3A80"/>
                </a:solidFill>
              </a:defRPr>
            </a:lvl1pPr>
            <a:lvl2pPr>
              <a:defRPr sz="2000">
                <a:solidFill>
                  <a:srgbClr val="003A80"/>
                </a:solidFill>
              </a:defRPr>
            </a:lvl2pPr>
            <a:lvl3pPr>
              <a:defRPr sz="1800">
                <a:solidFill>
                  <a:srgbClr val="003A80"/>
                </a:solidFill>
              </a:defRPr>
            </a:lvl3pPr>
            <a:lvl4pPr>
              <a:defRPr sz="1600">
                <a:solidFill>
                  <a:srgbClr val="003A80"/>
                </a:solidFill>
              </a:defRPr>
            </a:lvl4pPr>
            <a:lvl5pPr>
              <a:defRPr sz="1600">
                <a:solidFill>
                  <a:srgbClr val="003A8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003A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3A80"/>
                </a:solidFill>
              </a:defRPr>
            </a:lvl1pPr>
            <a:lvl2pPr>
              <a:defRPr sz="2000">
                <a:solidFill>
                  <a:srgbClr val="003A80"/>
                </a:solidFill>
              </a:defRPr>
            </a:lvl2pPr>
            <a:lvl3pPr>
              <a:defRPr sz="1800">
                <a:solidFill>
                  <a:srgbClr val="003A80"/>
                </a:solidFill>
              </a:defRPr>
            </a:lvl3pPr>
            <a:lvl4pPr>
              <a:defRPr sz="1600">
                <a:solidFill>
                  <a:srgbClr val="003A80"/>
                </a:solidFill>
              </a:defRPr>
            </a:lvl4pPr>
            <a:lvl5pPr>
              <a:defRPr sz="1600">
                <a:solidFill>
                  <a:srgbClr val="003A8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 dirty="0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487110"/>
            <a:ext cx="8229600" cy="683664"/>
          </a:xfrm>
          <a:prstGeom prst="rect">
            <a:avLst/>
          </a:prstGeom>
        </p:spPr>
        <p:txBody>
          <a:bodyPr anchor="ctr"/>
          <a:lstStyle>
            <a:lvl1pPr>
              <a:defRPr sz="4000" b="1" baseline="0">
                <a:solidFill>
                  <a:srgbClr val="003A80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fr-CH" dirty="0"/>
          </a:p>
        </p:txBody>
      </p:sp>
      <p:sp>
        <p:nvSpPr>
          <p:cNvPr id="13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192767" y="8546"/>
            <a:ext cx="5711083" cy="3083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300">
                <a:solidFill>
                  <a:srgbClr val="003A80"/>
                </a:solidFill>
                <a:latin typeface="+mj-lt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273050" y="6669088"/>
            <a:ext cx="75755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>
            <a:off x="8466138" y="6669088"/>
            <a:ext cx="4508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7" name="Picture 16" descr="logo_fai_02_cmyk cop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865813"/>
            <a:ext cx="4953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1"/>
          <p:cNvSpPr txBox="1">
            <a:spLocks noChangeArrowheads="1"/>
          </p:cNvSpPr>
          <p:nvPr/>
        </p:nvSpPr>
        <p:spPr bwMode="auto">
          <a:xfrm>
            <a:off x="8420100" y="6629400"/>
            <a:ext cx="5762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fld id="{849F2696-F0C8-41A7-9790-8F44774C5AC3}" type="slidenum">
              <a:rPr lang="fr-FR" sz="1200" b="1">
                <a:solidFill>
                  <a:srgbClr val="003A80"/>
                </a:solidFill>
                <a:latin typeface="Arial" charset="0"/>
              </a:rPr>
              <a:pPr algn="r">
                <a:defRPr/>
              </a:pPr>
              <a:t>‹#›</a:t>
            </a:fld>
            <a:endParaRPr lang="fr-FR" sz="1200"/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269875" y="268288"/>
            <a:ext cx="8645525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1" name="Imag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6027738"/>
            <a:ext cx="952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198563" y="6256338"/>
            <a:ext cx="38877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defRPr/>
            </a:pPr>
            <a:r>
              <a:rPr lang="en-GB" altLang="fr-FR" sz="12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FAI Aeromodelling Commission </a:t>
            </a:r>
          </a:p>
          <a:p>
            <a:pPr>
              <a:defRPr/>
            </a:pPr>
            <a:r>
              <a:rPr lang="en-GB" altLang="fr-FR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Lausanne, 24-25 April 2015</a:t>
            </a: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487110"/>
            <a:ext cx="8229600" cy="683664"/>
          </a:xfrm>
          <a:prstGeom prst="rect">
            <a:avLst/>
          </a:prstGeom>
        </p:spPr>
        <p:txBody>
          <a:bodyPr anchor="ctr"/>
          <a:lstStyle>
            <a:lvl1pPr>
              <a:defRPr sz="4000" b="1" baseline="0">
                <a:solidFill>
                  <a:srgbClr val="003A80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fr-CH" dirty="0"/>
          </a:p>
        </p:txBody>
      </p:sp>
      <p:sp>
        <p:nvSpPr>
          <p:cNvPr id="9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192767" y="8546"/>
            <a:ext cx="5711083" cy="3083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300">
                <a:solidFill>
                  <a:srgbClr val="003A80"/>
                </a:solidFill>
                <a:latin typeface="+mj-lt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273050" y="6669088"/>
            <a:ext cx="75755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8466138" y="6669088"/>
            <a:ext cx="4508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8" name="Picture 16" descr="logo_fai_02_cmyk cop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865813"/>
            <a:ext cx="4953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1"/>
          <p:cNvSpPr txBox="1">
            <a:spLocks noChangeArrowheads="1"/>
          </p:cNvSpPr>
          <p:nvPr/>
        </p:nvSpPr>
        <p:spPr bwMode="auto">
          <a:xfrm>
            <a:off x="8420100" y="6629400"/>
            <a:ext cx="5762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fld id="{79C75B06-C3BC-432E-9C83-BC28998DBA37}" type="slidenum">
              <a:rPr lang="fr-FR" sz="1200" b="1">
                <a:solidFill>
                  <a:srgbClr val="003A80"/>
                </a:solidFill>
                <a:latin typeface="Arial" charset="0"/>
              </a:rPr>
              <a:pPr algn="r">
                <a:defRPr/>
              </a:pPr>
              <a:t>‹#›</a:t>
            </a:fld>
            <a:endParaRPr lang="fr-FR" sz="1200"/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269875" y="268288"/>
            <a:ext cx="8645525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2" name="Imag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6027738"/>
            <a:ext cx="952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198563" y="6256338"/>
            <a:ext cx="38877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defRPr/>
            </a:pPr>
            <a:r>
              <a:rPr lang="en-GB" altLang="fr-FR" sz="12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FAI Aeromodelling Commission </a:t>
            </a:r>
          </a:p>
          <a:p>
            <a:pPr>
              <a:defRPr/>
            </a:pPr>
            <a:r>
              <a:rPr lang="en-GB" altLang="fr-FR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Lausanne, 24-25 April 2015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003A80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003A80"/>
                </a:solidFill>
              </a:defRPr>
            </a:lvl1pPr>
            <a:lvl2pPr>
              <a:defRPr sz="2800">
                <a:solidFill>
                  <a:srgbClr val="003A80"/>
                </a:solidFill>
              </a:defRPr>
            </a:lvl2pPr>
            <a:lvl3pPr>
              <a:defRPr sz="2400">
                <a:solidFill>
                  <a:srgbClr val="003A80"/>
                </a:solidFill>
              </a:defRPr>
            </a:lvl3pPr>
            <a:lvl4pPr>
              <a:defRPr sz="2000">
                <a:solidFill>
                  <a:srgbClr val="003A80"/>
                </a:solidFill>
              </a:defRPr>
            </a:lvl4pPr>
            <a:lvl5pPr>
              <a:defRPr sz="2000">
                <a:solidFill>
                  <a:srgbClr val="003A8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003A8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192767" y="8546"/>
            <a:ext cx="5711083" cy="3083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300">
                <a:solidFill>
                  <a:srgbClr val="003A80"/>
                </a:solidFill>
                <a:latin typeface="+mj-lt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273050" y="6669088"/>
            <a:ext cx="75755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8466138" y="6669088"/>
            <a:ext cx="4508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8" name="Picture 16" descr="logo_fai_02_cmyk cop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865813"/>
            <a:ext cx="4953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1"/>
          <p:cNvSpPr txBox="1">
            <a:spLocks noChangeArrowheads="1"/>
          </p:cNvSpPr>
          <p:nvPr/>
        </p:nvSpPr>
        <p:spPr bwMode="auto">
          <a:xfrm>
            <a:off x="8420100" y="6629400"/>
            <a:ext cx="5762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fld id="{65472DEC-5A8A-44A1-BD51-0EBB486879A8}" type="slidenum">
              <a:rPr lang="fr-FR" sz="1200" b="1">
                <a:solidFill>
                  <a:srgbClr val="003A80"/>
                </a:solidFill>
                <a:latin typeface="Arial" charset="0"/>
              </a:rPr>
              <a:pPr algn="r">
                <a:defRPr/>
              </a:pPr>
              <a:t>‹#›</a:t>
            </a:fld>
            <a:endParaRPr lang="fr-FR" sz="1200"/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269875" y="268288"/>
            <a:ext cx="8645525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2" name="Imag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6027738"/>
            <a:ext cx="952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198563" y="6256338"/>
            <a:ext cx="38877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defRPr/>
            </a:pPr>
            <a:r>
              <a:rPr lang="en-GB" altLang="fr-FR" sz="12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FAI Aeromodelling Commission </a:t>
            </a:r>
          </a:p>
          <a:p>
            <a:pPr>
              <a:defRPr/>
            </a:pPr>
            <a:r>
              <a:rPr lang="en-GB" altLang="fr-FR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</a:rPr>
              <a:t>Lausanne, 24-25 April 2015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003A80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fr-CH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CH" noProof="0" dirty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003A8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192767" y="8546"/>
            <a:ext cx="5711083" cy="3083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300">
                <a:solidFill>
                  <a:srgbClr val="003A80"/>
                </a:solidFill>
                <a:latin typeface="+mj-lt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14"/>
          <p:cNvSpPr>
            <a:spLocks noChangeShapeType="1"/>
          </p:cNvSpPr>
          <p:nvPr/>
        </p:nvSpPr>
        <p:spPr bwMode="auto">
          <a:xfrm>
            <a:off x="273050" y="6669088"/>
            <a:ext cx="75755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027" name="Line 15"/>
          <p:cNvSpPr>
            <a:spLocks noChangeShapeType="1"/>
          </p:cNvSpPr>
          <p:nvPr/>
        </p:nvSpPr>
        <p:spPr bwMode="auto">
          <a:xfrm>
            <a:off x="8466138" y="6669088"/>
            <a:ext cx="450850" cy="0"/>
          </a:xfrm>
          <a:prstGeom prst="line">
            <a:avLst/>
          </a:prstGeom>
          <a:noFill/>
          <a:ln w="9525">
            <a:solidFill>
              <a:srgbClr val="A28968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1028" name="Picture 16" descr="logo_fai_02_cmyk copi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24800" y="5865813"/>
            <a:ext cx="4953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ZoneTexte 1"/>
          <p:cNvSpPr txBox="1">
            <a:spLocks noChangeArrowheads="1"/>
          </p:cNvSpPr>
          <p:nvPr/>
        </p:nvSpPr>
        <p:spPr bwMode="auto">
          <a:xfrm>
            <a:off x="8420100" y="6629400"/>
            <a:ext cx="5762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fld id="{B698380B-D45A-40AD-BF8A-3D5A97F02231}" type="slidenum">
              <a:rPr lang="fr-FR" sz="1200" b="1">
                <a:solidFill>
                  <a:srgbClr val="003A80"/>
                </a:solidFill>
                <a:latin typeface="Arial" charset="0"/>
              </a:rPr>
              <a:pPr algn="r">
                <a:defRPr/>
              </a:pPr>
              <a:t>‹#›</a:t>
            </a:fld>
            <a:endParaRPr lang="fr-FR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6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06363" y="857250"/>
            <a:ext cx="8905875" cy="52847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ts val="2400"/>
              </a:spcBef>
            </a:pPr>
            <a:r>
              <a:rPr lang="en-GB" altLang="en-US" sz="2400" b="1" smtClean="0">
                <a:ea typeface="ＭＳ Ｐゴシック" pitchFamily="34" charset="-128"/>
              </a:rPr>
              <a:t>General definitions</a:t>
            </a:r>
            <a:endParaRPr lang="en-GB" altLang="en-US" sz="2400" i="1" smtClean="0">
              <a:ea typeface="ＭＳ Ｐゴシック" pitchFamily="34" charset="-128"/>
            </a:endParaRPr>
          </a:p>
          <a:p>
            <a:pPr lvl="1" algn="just" eaLnBrk="1" hangingPunct="1">
              <a:spcBef>
                <a:spcPts val="300"/>
              </a:spcBef>
            </a:pPr>
            <a:r>
              <a:rPr lang="en-GB" altLang="en-US" sz="2000" b="1" smtClean="0">
                <a:ea typeface="ＭＳ Ｐゴシック" pitchFamily="34" charset="-128"/>
              </a:rPr>
              <a:t>Drone model aircraft: </a:t>
            </a:r>
            <a:r>
              <a:rPr lang="en-GB" altLang="en-US" sz="2000" smtClean="0">
                <a:ea typeface="ＭＳ Ｐゴシック" pitchFamily="34" charset="-128"/>
              </a:rPr>
              <a:t>model aircraft equipped with on-board electronic devices (gyro sensors, altimeter, telemetry, GPS, video camera, ...) or associated flight systems (flight stabilisation, automatic flight control,...)</a:t>
            </a:r>
          </a:p>
          <a:p>
            <a:pPr lvl="1" algn="just" eaLnBrk="1" hangingPunct="1">
              <a:spcBef>
                <a:spcPts val="300"/>
              </a:spcBef>
              <a:buFontTx/>
              <a:buNone/>
            </a:pPr>
            <a:r>
              <a:rPr lang="en-GB" altLang="en-US" sz="2000" smtClean="0">
                <a:ea typeface="ＭＳ Ｐゴシック" pitchFamily="34" charset="-128"/>
              </a:rPr>
              <a:t>	</a:t>
            </a:r>
            <a:r>
              <a:rPr lang="en-GB" altLang="en-US" sz="2000" b="1" i="1" smtClean="0">
                <a:ea typeface="ＭＳ Ｐゴシック" pitchFamily="34" charset="-128"/>
              </a:rPr>
              <a:t>Note:</a:t>
            </a:r>
            <a:r>
              <a:rPr lang="en-GB" altLang="en-US" sz="2000" i="1" smtClean="0">
                <a:ea typeface="ＭＳ Ｐゴシック" pitchFamily="34" charset="-128"/>
              </a:rPr>
              <a:t> Drone model aircraft can be rotorcraft or fixed wing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en-GB" altLang="en-US" sz="2000" b="1" smtClean="0">
                <a:ea typeface="ＭＳ Ｐゴシック" pitchFamily="34" charset="-128"/>
              </a:rPr>
              <a:t>Multi-rotor </a:t>
            </a:r>
            <a:r>
              <a:rPr lang="en-GB" altLang="en-US" sz="2000" smtClean="0">
                <a:ea typeface="ＭＳ Ｐゴシック" pitchFamily="34" charset="-128"/>
              </a:rPr>
              <a:t>(or multi-copter)</a:t>
            </a:r>
            <a:r>
              <a:rPr lang="en-GB" altLang="en-US" sz="2000" b="1" smtClean="0">
                <a:ea typeface="ＭＳ Ｐゴシック" pitchFamily="34" charset="-128"/>
              </a:rPr>
              <a:t>:</a:t>
            </a:r>
            <a:r>
              <a:rPr lang="en-GB" altLang="en-US" sz="2000" smtClean="0">
                <a:ea typeface="ＭＳ Ｐゴシック" pitchFamily="34" charset="-128"/>
              </a:rPr>
              <a:t> rotary wing drone with more than two rotors</a:t>
            </a:r>
            <a:endParaRPr lang="fr-FR" altLang="en-US" sz="2000" i="1" smtClean="0">
              <a:ea typeface="ＭＳ Ｐゴシック" pitchFamily="34" charset="-128"/>
            </a:endParaRPr>
          </a:p>
          <a:p>
            <a:pPr algn="just" eaLnBrk="1" hangingPunct="1">
              <a:spcBef>
                <a:spcPts val="1200"/>
              </a:spcBef>
            </a:pPr>
            <a:r>
              <a:rPr lang="en-GB" altLang="en-US" sz="2400" b="1" smtClean="0">
                <a:ea typeface="ＭＳ Ｐゴシック" pitchFamily="34" charset="-128"/>
              </a:rPr>
              <a:t>Visual line of sight </a:t>
            </a:r>
            <a:r>
              <a:rPr lang="en-GB" altLang="en-US" sz="2400" smtClean="0">
                <a:ea typeface="ＭＳ Ｐゴシック" pitchFamily="34" charset="-128"/>
              </a:rPr>
              <a:t>(VLOS)</a:t>
            </a:r>
            <a:r>
              <a:rPr lang="en-GB" altLang="en-US" sz="2400" b="1" smtClean="0">
                <a:ea typeface="ＭＳ Ｐゴシック" pitchFamily="34" charset="-128"/>
              </a:rPr>
              <a:t>:</a:t>
            </a:r>
            <a:r>
              <a:rPr lang="fr-FR" altLang="en-US" sz="2400" b="1" smtClean="0">
                <a:ea typeface="ＭＳ Ｐゴシック" pitchFamily="34" charset="-128"/>
              </a:rPr>
              <a:t> </a:t>
            </a:r>
            <a:r>
              <a:rPr lang="en-GB" altLang="en-US" sz="2000" smtClean="0">
                <a:ea typeface="ＭＳ Ｐゴシック" pitchFamily="34" charset="-128"/>
              </a:rPr>
              <a:t>the flight operator who assumes directly the control of the model aircraft </a:t>
            </a:r>
            <a:r>
              <a:rPr lang="en-GB" altLang="en-US" sz="2000" b="1" smtClean="0">
                <a:solidFill>
                  <a:srgbClr val="FF0000"/>
                </a:solidFill>
                <a:ea typeface="ＭＳ Ｐゴシック" pitchFamily="34" charset="-128"/>
              </a:rPr>
              <a:t>must maintain direct unaided visual contact with the model aircraft</a:t>
            </a:r>
          </a:p>
          <a:p>
            <a:pPr algn="just" eaLnBrk="1" hangingPunct="1">
              <a:buFontTx/>
              <a:buNone/>
            </a:pPr>
            <a:r>
              <a:rPr lang="en-GB" altLang="en-US" sz="1800" b="1" i="1" smtClean="0">
                <a:ea typeface="ＭＳ Ｐゴシック" pitchFamily="34" charset="-128"/>
              </a:rPr>
              <a:t>	Note: </a:t>
            </a:r>
            <a:r>
              <a:rPr lang="en-GB" altLang="en-US" sz="1800" i="1" smtClean="0">
                <a:ea typeface="ＭＳ Ｐゴシック" pitchFamily="34" charset="-128"/>
              </a:rPr>
              <a:t>VSOL must be assumed by a </a:t>
            </a:r>
            <a:r>
              <a:rPr lang="en-GB" altLang="en-US" sz="1800" b="1" i="1" smtClean="0">
                <a:ea typeface="ＭＳ Ｐゴシック" pitchFamily="34" charset="-128"/>
              </a:rPr>
              <a:t>main operator </a:t>
            </a:r>
            <a:r>
              <a:rPr lang="en-GB" altLang="en-US" sz="1800" i="1" smtClean="0">
                <a:ea typeface="ＭＳ Ｐゴシック" pitchFamily="34" charset="-128"/>
              </a:rPr>
              <a:t>in situation at any moment of the flight to take the direct control or to inform immediately the flight operator of any danger. FPV flight requires a “safety operator” (other than the FPV flyer).</a:t>
            </a:r>
            <a:endParaRPr lang="fr-FR" altLang="en-US" sz="2000" i="1" smtClean="0">
              <a:ea typeface="ＭＳ Ｐゴシック" pitchFamily="34" charset="-128"/>
            </a:endParaRPr>
          </a:p>
          <a:p>
            <a:pPr lvl="1" algn="just" eaLnBrk="1" hangingPunct="1">
              <a:spcBef>
                <a:spcPts val="300"/>
              </a:spcBef>
            </a:pPr>
            <a:endParaRPr lang="fr-FR" altLang="en-US" sz="2000" smtClean="0">
              <a:ea typeface="ＭＳ Ｐゴシック" pitchFamily="34" charset="-128"/>
            </a:endParaRPr>
          </a:p>
          <a:p>
            <a:pPr algn="just" eaLnBrk="1" hangingPunct="1">
              <a:spcBef>
                <a:spcPts val="1200"/>
              </a:spcBef>
            </a:pPr>
            <a:endParaRPr lang="en-GB" altLang="en-US" sz="2000" smtClean="0">
              <a:solidFill>
                <a:srgbClr val="FF0000"/>
              </a:solidFill>
              <a:ea typeface="ＭＳ Ｐゴシック" pitchFamily="34" charset="-128"/>
            </a:endParaRPr>
          </a:p>
        </p:txBody>
      </p:sp>
      <p:sp>
        <p:nvSpPr>
          <p:cNvPr id="20483" name="Titre 1"/>
          <p:cNvSpPr>
            <a:spLocks noGrp="1"/>
          </p:cNvSpPr>
          <p:nvPr>
            <p:ph type="title"/>
          </p:nvPr>
        </p:nvSpPr>
        <p:spPr bwMode="auto">
          <a:xfrm>
            <a:off x="422275" y="127000"/>
            <a:ext cx="8229600" cy="530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mtClean="0">
                <a:ea typeface="ＭＳ Ｐゴシック" pitchFamily="34" charset="-128"/>
              </a:rPr>
              <a:t>Useful definitions</a:t>
            </a:r>
            <a:r>
              <a:rPr lang="en-GB" altLang="en-US" sz="2800" b="0" i="1" smtClean="0">
                <a:ea typeface="ＭＳ Ｐゴシック" pitchFamily="34" charset="-128"/>
              </a:rPr>
              <a:t>   (1/2)</a:t>
            </a:r>
            <a:endParaRPr lang="en-GB" altLang="en-US" sz="3200" b="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15888" y="690563"/>
            <a:ext cx="8905875" cy="5284787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ts val="2400"/>
              </a:spcBef>
              <a:defRPr/>
            </a:pPr>
            <a:r>
              <a:rPr lang="en-GB" sz="2400" b="1" dirty="0" smtClean="0">
                <a:ea typeface="ＭＳ Ｐゴシック" pitchFamily="2" charset="-128"/>
              </a:rPr>
              <a:t>Other definitions</a:t>
            </a:r>
            <a:endParaRPr lang="en-GB" sz="2400" i="1" dirty="0" smtClean="0">
              <a:ea typeface="ＭＳ Ｐゴシック" pitchFamily="2" charset="-128"/>
            </a:endParaRPr>
          </a:p>
          <a:p>
            <a:pPr lvl="1" algn="just" eaLnBrk="1" hangingPunct="1">
              <a:spcBef>
                <a:spcPts val="300"/>
              </a:spcBef>
              <a:defRPr/>
            </a:pPr>
            <a:r>
              <a:rPr lang="en-GB" sz="2000" b="1" dirty="0" smtClean="0">
                <a:ea typeface="ＭＳ Ｐゴシック" pitchFamily="2" charset="-128"/>
              </a:rPr>
              <a:t>First Person View </a:t>
            </a:r>
            <a:r>
              <a:rPr lang="en-GB" sz="2000" dirty="0" smtClean="0">
                <a:ea typeface="ＭＳ Ｐゴシック" pitchFamily="2" charset="-128"/>
              </a:rPr>
              <a:t>(FPV)</a:t>
            </a:r>
            <a:r>
              <a:rPr lang="en-GB" sz="2000" b="1" dirty="0" smtClean="0">
                <a:ea typeface="ＭＳ Ｐゴシック" pitchFamily="2" charset="-128"/>
              </a:rPr>
              <a:t>: </a:t>
            </a:r>
            <a:r>
              <a:rPr lang="en-GB" sz="2000" dirty="0" smtClean="0">
                <a:ea typeface="ＭＳ Ｐゴシック" pitchFamily="2" charset="-128"/>
              </a:rPr>
              <a:t>video view of the model aircraft's camera transmitted to a pilot headset goggle or to a screen on ground</a:t>
            </a:r>
            <a:endParaRPr lang="fr-FR" sz="2000" dirty="0" smtClean="0">
              <a:ea typeface="ＭＳ Ｐゴシック" pitchFamily="2" charset="-128"/>
            </a:endParaRPr>
          </a:p>
          <a:p>
            <a:pPr marL="714375" indent="0" algn="just" eaLnBrk="1" hangingPunct="1">
              <a:buFontTx/>
              <a:buNone/>
              <a:defRPr/>
            </a:pPr>
            <a:r>
              <a:rPr lang="en-GB" sz="1800" b="1" i="1" dirty="0" smtClean="0">
                <a:ea typeface="ＭＳ Ｐゴシック" pitchFamily="2" charset="-128"/>
              </a:rPr>
              <a:t>Note:</a:t>
            </a:r>
            <a:r>
              <a:rPr lang="en-GB" sz="1800" i="1" dirty="0" smtClean="0">
                <a:ea typeface="ＭＳ Ｐゴシック" pitchFamily="2" charset="-128"/>
              </a:rPr>
              <a:t> It is strongly recommended that the system is configured to initiate a failsafe procedure cutting off motors when losing the radio link</a:t>
            </a:r>
            <a:endParaRPr lang="fr-FR" sz="1800" dirty="0" smtClean="0">
              <a:ea typeface="ＭＳ Ｐゴシック" pitchFamily="2" charset="-128"/>
            </a:endParaRPr>
          </a:p>
          <a:p>
            <a:pPr lvl="1" algn="just" eaLnBrk="1" hangingPunct="1">
              <a:spcBef>
                <a:spcPts val="900"/>
              </a:spcBef>
              <a:defRPr/>
            </a:pPr>
            <a:r>
              <a:rPr lang="en-GB" sz="2000" b="1" dirty="0" smtClean="0">
                <a:ea typeface="ＭＳ Ｐゴシック" pitchFamily="2" charset="-128"/>
              </a:rPr>
              <a:t>Self-guided drone:</a:t>
            </a:r>
            <a:r>
              <a:rPr lang="en-GB" sz="2000" dirty="0" smtClean="0">
                <a:ea typeface="ＭＳ Ｐゴシック" pitchFamily="2" charset="-128"/>
              </a:rPr>
              <a:t> drone equipped with a programmable autopilot system which can automatically stabilize the drone and/or initiate a programmed flight path</a:t>
            </a:r>
            <a:endParaRPr lang="fr-FR" sz="1800" i="1" dirty="0" smtClean="0">
              <a:ea typeface="ＭＳ Ｐゴシック" pitchFamily="2" charset="-128"/>
            </a:endParaRPr>
          </a:p>
          <a:p>
            <a:pPr marL="714375" indent="0" algn="just" eaLnBrk="1" hangingPunct="1">
              <a:buFontTx/>
              <a:buNone/>
              <a:defRPr/>
            </a:pPr>
            <a:r>
              <a:rPr lang="en-GB" sz="1800" b="1" i="1" dirty="0" smtClean="0">
                <a:ea typeface="ＭＳ Ｐゴシック" pitchFamily="2" charset="-128"/>
              </a:rPr>
              <a:t>Note:</a:t>
            </a:r>
            <a:r>
              <a:rPr lang="en-GB" sz="1800" i="1" dirty="0" smtClean="0">
                <a:ea typeface="ＭＳ Ｐゴシック" pitchFamily="2" charset="-128"/>
              </a:rPr>
              <a:t> Such a drone is mission orientated and computer controlled nearly its entire flight, but it must be possible for the flight operator to </a:t>
            </a:r>
            <a:r>
              <a:rPr lang="en-GB" sz="1800" i="1" dirty="0" err="1" smtClean="0">
                <a:ea typeface="ＭＳ Ｐゴシック" pitchFamily="2" charset="-128"/>
              </a:rPr>
              <a:t>desactivate</a:t>
            </a:r>
            <a:r>
              <a:rPr lang="en-GB" sz="1800" i="1" dirty="0" smtClean="0">
                <a:ea typeface="ＭＳ Ｐゴシック" pitchFamily="2" charset="-128"/>
              </a:rPr>
              <a:t> at any moment the autopilot. It is strongly recommended that the system includes a "Return To Home" (RTH) function so that the drone may automatically return to a selected location in case of lost of the radio link</a:t>
            </a:r>
            <a:endParaRPr lang="fr-FR" sz="1800" dirty="0" smtClean="0">
              <a:ea typeface="ＭＳ Ｐゴシック" pitchFamily="2" charset="-128"/>
            </a:endParaRPr>
          </a:p>
          <a:p>
            <a:pPr lvl="1" algn="just" eaLnBrk="1" hangingPunct="1">
              <a:spcBef>
                <a:spcPts val="900"/>
              </a:spcBef>
              <a:defRPr/>
            </a:pPr>
            <a:r>
              <a:rPr lang="en-GB" sz="2000" b="1" dirty="0" smtClean="0">
                <a:ea typeface="ＭＳ Ｐゴシック" pitchFamily="2" charset="-128"/>
              </a:rPr>
              <a:t>Flight operator:</a:t>
            </a:r>
            <a:r>
              <a:rPr lang="en-GB" sz="2000" dirty="0" smtClean="0">
                <a:ea typeface="ＭＳ Ｐゴシック" pitchFamily="2" charset="-128"/>
              </a:rPr>
              <a:t> the pilot who flies the drone and takes flight decisions based on received information; a helper that can feed information from a video link can be allowed</a:t>
            </a:r>
            <a:endParaRPr lang="fr-FR" sz="2000" dirty="0" smtClean="0">
              <a:ea typeface="ＭＳ Ｐゴシック" pitchFamily="2" charset="-128"/>
            </a:endParaRPr>
          </a:p>
        </p:txBody>
      </p:sp>
      <p:sp>
        <p:nvSpPr>
          <p:cNvPr id="21507" name="Titre 1"/>
          <p:cNvSpPr>
            <a:spLocks noGrp="1"/>
          </p:cNvSpPr>
          <p:nvPr>
            <p:ph type="title"/>
          </p:nvPr>
        </p:nvSpPr>
        <p:spPr bwMode="auto">
          <a:xfrm>
            <a:off x="422275" y="127000"/>
            <a:ext cx="8229600" cy="530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mtClean="0">
                <a:ea typeface="ＭＳ Ｐゴシック" pitchFamily="34" charset="-128"/>
              </a:rPr>
              <a:t>Useful definitions</a:t>
            </a:r>
            <a:r>
              <a:rPr lang="en-GB" altLang="en-US" sz="2800" b="0" i="1" smtClean="0">
                <a:ea typeface="ＭＳ Ｐゴシック" pitchFamily="34" charset="-128"/>
              </a:rPr>
              <a:t>   (2/2)</a:t>
            </a:r>
            <a:endParaRPr lang="en-GB" altLang="en-US" sz="3200" b="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22238" y="725488"/>
            <a:ext cx="8905875" cy="5427662"/>
          </a:xfr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ts val="1200"/>
              </a:spcBef>
              <a:defRPr/>
            </a:pPr>
            <a:r>
              <a:rPr lang="en-GB" sz="2400" b="1" u="sng" dirty="0" smtClean="0"/>
              <a:t>Recommendation 3</a:t>
            </a:r>
            <a:r>
              <a:rPr lang="en-GB" sz="2400" b="1" dirty="0" smtClean="0"/>
              <a:t>: </a:t>
            </a:r>
            <a:r>
              <a:rPr lang="en-GB" sz="2400" dirty="0" smtClean="0"/>
              <a:t>Modify </a:t>
            </a:r>
            <a:r>
              <a:rPr lang="en-GB" sz="2400" dirty="0"/>
              <a:t>as follows d</a:t>
            </a:r>
            <a:r>
              <a:rPr lang="en-GB" sz="2400" dirty="0" smtClean="0"/>
              <a:t>efinition </a:t>
            </a:r>
            <a:r>
              <a:rPr lang="en-GB" sz="2400" dirty="0"/>
              <a:t>of a Model </a:t>
            </a:r>
            <a:r>
              <a:rPr lang="en-GB" sz="2400" dirty="0" smtClean="0"/>
              <a:t>Aircraft in Volume ABR (Section 4C Part 1)</a:t>
            </a:r>
            <a:endParaRPr lang="fr-FR" sz="2400" dirty="0"/>
          </a:p>
          <a:p>
            <a:pPr marL="684000" indent="-342000" eaLnBrk="1" hangingPunct="1">
              <a:buFontTx/>
              <a:buNone/>
              <a:defRPr/>
            </a:pPr>
            <a:r>
              <a:rPr lang="en-GB" sz="1900" dirty="0"/>
              <a:t>a)	A model aircraft is an aircraft of limited dimensions, with or without a propulsion device, not able to carry a human being and to be used for competition, sport or recreational </a:t>
            </a:r>
            <a:r>
              <a:rPr lang="en-GB" sz="1900" dirty="0" smtClean="0"/>
              <a:t>purposes.</a:t>
            </a:r>
            <a:endParaRPr lang="fr-FR" sz="1900" dirty="0"/>
          </a:p>
          <a:p>
            <a:pPr marL="684000" indent="-342000" eaLnBrk="1" hangingPunct="1">
              <a:buFontTx/>
              <a:buNone/>
              <a:defRPr/>
            </a:pPr>
            <a:r>
              <a:rPr lang="en-GB" sz="1900" dirty="0"/>
              <a:t>b)	For the whole flight, a radio-controlled model aircraft</a:t>
            </a:r>
            <a:r>
              <a:rPr lang="en-GB" sz="1900" strike="sngStrike" dirty="0"/>
              <a:t> </a:t>
            </a:r>
            <a:r>
              <a:rPr lang="en-GB" sz="1900" i="1" strike="dblStrike" dirty="0"/>
              <a:t>shall be in the direct control of the flier, via a transmitter, and in the flier’s sight other than for momentary periods </a:t>
            </a:r>
            <a:r>
              <a:rPr lang="en-GB" sz="1900" b="1" dirty="0">
                <a:solidFill>
                  <a:srgbClr val="FF3300"/>
                </a:solidFill>
              </a:rPr>
              <a:t>must be within visual line of sight (VLOS) of the flier who assumes directly its control or who is in a situation to take the direct control at any moment, including if the model is being flown automatically to a selected location.</a:t>
            </a:r>
            <a:endParaRPr lang="fr-FR" sz="1900" b="1" dirty="0">
              <a:solidFill>
                <a:srgbClr val="FF3300"/>
              </a:solidFill>
            </a:endParaRPr>
          </a:p>
          <a:p>
            <a:pPr marL="684000" indent="-342000" eaLnBrk="1" hangingPunct="1">
              <a:buFontTx/>
              <a:buNone/>
              <a:defRPr/>
            </a:pPr>
            <a:r>
              <a:rPr lang="en-GB" sz="1900" dirty="0"/>
              <a:t>c)	</a:t>
            </a:r>
            <a:r>
              <a:rPr lang="en-GB" sz="1900" dirty="0">
                <a:solidFill>
                  <a:schemeClr val="tx1"/>
                </a:solidFill>
              </a:rPr>
              <a:t>For control line model aircraft, the flier must physically hold the control line handle and control the model aircraft himself.</a:t>
            </a:r>
            <a:endParaRPr lang="fr-FR" sz="1900" dirty="0">
              <a:solidFill>
                <a:schemeClr val="tx1"/>
              </a:solidFill>
            </a:endParaRPr>
          </a:p>
          <a:p>
            <a:pPr marL="684000" indent="-342000" eaLnBrk="1" hangingPunct="1">
              <a:buFontTx/>
              <a:buNone/>
              <a:defRPr/>
            </a:pPr>
            <a:r>
              <a:rPr lang="en-GB" sz="1900" dirty="0">
                <a:solidFill>
                  <a:schemeClr val="tx1"/>
                </a:solidFill>
              </a:rPr>
              <a:t>d)	Free flight model aircraft must be launched by the flier</a:t>
            </a:r>
            <a:r>
              <a:rPr lang="en-GB" sz="1900" b="1" dirty="0">
                <a:solidFill>
                  <a:schemeClr val="tx1"/>
                </a:solidFill>
              </a:rPr>
              <a:t>, </a:t>
            </a:r>
            <a:r>
              <a:rPr lang="en-GB" sz="1900" dirty="0">
                <a:solidFill>
                  <a:schemeClr val="tx1"/>
                </a:solidFill>
              </a:rPr>
              <a:t>and must not be </a:t>
            </a:r>
            <a:r>
              <a:rPr lang="en-GB" sz="1900" b="1" dirty="0">
                <a:solidFill>
                  <a:srgbClr val="FF0000"/>
                </a:solidFill>
              </a:rPr>
              <a:t>equipped with any device that allows it to be flown automatically to a selected location or </a:t>
            </a:r>
            <a:r>
              <a:rPr lang="en-GB" sz="1900" dirty="0">
                <a:solidFill>
                  <a:schemeClr val="tx1"/>
                </a:solidFill>
              </a:rPr>
              <a:t>controlled remotely during the flight other than to stop the motor and/or to terminate the </a:t>
            </a:r>
            <a:r>
              <a:rPr lang="en-GB" sz="1900" dirty="0" smtClean="0">
                <a:solidFill>
                  <a:schemeClr val="tx1"/>
                </a:solidFill>
              </a:rPr>
              <a:t>flight.</a:t>
            </a:r>
            <a:endParaRPr lang="fr-FR" sz="1900" dirty="0">
              <a:solidFill>
                <a:schemeClr val="tx1"/>
              </a:solidFill>
            </a:endParaRPr>
          </a:p>
        </p:txBody>
      </p:sp>
      <p:sp>
        <p:nvSpPr>
          <p:cNvPr id="22531" name="Titre 1"/>
          <p:cNvSpPr>
            <a:spLocks noGrp="1"/>
          </p:cNvSpPr>
          <p:nvPr>
            <p:ph type="title"/>
          </p:nvPr>
        </p:nvSpPr>
        <p:spPr bwMode="auto">
          <a:xfrm>
            <a:off x="422275" y="127000"/>
            <a:ext cx="8229600" cy="787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mtClean="0">
                <a:ea typeface="ＭＳ Ｐゴシック" pitchFamily="34" charset="-128"/>
              </a:rPr>
              <a:t>UAV WG recommendations</a:t>
            </a:r>
            <a:r>
              <a:rPr lang="en-GB" altLang="en-US" sz="2800" b="0" i="1" smtClean="0">
                <a:ea typeface="ＭＳ Ｐゴシック" pitchFamily="34" charset="-128"/>
              </a:rPr>
              <a:t> (2/3)</a:t>
            </a:r>
            <a:endParaRPr lang="en-GB" altLang="en-US" sz="2800" b="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14300" y="1039813"/>
            <a:ext cx="8905875" cy="4875212"/>
          </a:xfr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ts val="1200"/>
              </a:spcBef>
              <a:defRPr/>
            </a:pPr>
            <a:r>
              <a:rPr lang="en-GB" sz="2400" b="1" u="sng" dirty="0" smtClean="0"/>
              <a:t>Recommendation 3</a:t>
            </a:r>
            <a:r>
              <a:rPr lang="en-GB" sz="2000" dirty="0" smtClean="0"/>
              <a:t> </a:t>
            </a:r>
            <a:r>
              <a:rPr lang="en-GB" sz="2000" i="1" dirty="0" smtClean="0"/>
              <a:t>(end)</a:t>
            </a:r>
            <a:r>
              <a:rPr lang="en-GB" sz="2400" b="1" dirty="0" smtClean="0"/>
              <a:t>:</a:t>
            </a:r>
            <a:endParaRPr lang="fr-FR" sz="2400" dirty="0"/>
          </a:p>
          <a:p>
            <a:pPr marL="684000" indent="-342000" eaLnBrk="1" hangingPunct="1">
              <a:buFontTx/>
              <a:buNone/>
              <a:defRPr/>
            </a:pPr>
            <a:r>
              <a:rPr lang="en-GB" sz="2000" strike="dblStrike" dirty="0" smtClean="0">
                <a:solidFill>
                  <a:schemeClr val="tx1"/>
                </a:solidFill>
              </a:rPr>
              <a:t>e</a:t>
            </a:r>
            <a:r>
              <a:rPr lang="en-GB" sz="2000" strike="dblStrike" dirty="0">
                <a:solidFill>
                  <a:schemeClr val="tx1"/>
                </a:solidFill>
              </a:rPr>
              <a:t>)	A model aircraft shall not be equipped with any device that allows it to be flown automatically to a selected location.</a:t>
            </a:r>
            <a:endParaRPr lang="fr-FR" sz="2000" strike="dblStrike" dirty="0">
              <a:solidFill>
                <a:schemeClr val="tx1"/>
              </a:solidFill>
            </a:endParaRPr>
          </a:p>
          <a:p>
            <a:pPr marL="684000" indent="-342000" eaLnBrk="1" hangingPunct="1">
              <a:buFontTx/>
              <a:buNone/>
              <a:defRPr/>
            </a:pPr>
            <a:r>
              <a:rPr lang="en-GB" sz="2000" strike="sngStrike" dirty="0">
                <a:solidFill>
                  <a:schemeClr val="tx1"/>
                </a:solidFill>
              </a:rPr>
              <a:t>f)</a:t>
            </a:r>
            <a:r>
              <a:rPr lang="en-GB" sz="2000" b="1" dirty="0">
                <a:solidFill>
                  <a:srgbClr val="FF0000"/>
                </a:solidFill>
              </a:rPr>
              <a:t>e)</a:t>
            </a:r>
            <a:r>
              <a:rPr lang="en-GB" sz="2000" dirty="0">
                <a:solidFill>
                  <a:schemeClr val="tx1"/>
                </a:solidFill>
              </a:rPr>
              <a:t>	In the case of record attempts conducted under Part 2, the claimant(s) shall confirm that the submitted record claim is for a model aircraft record as noted in Table III</a:t>
            </a:r>
            <a:r>
              <a:rPr lang="en-GB" sz="2000" dirty="0" smtClean="0">
                <a:solidFill>
                  <a:schemeClr val="tx1"/>
                </a:solidFill>
              </a:rPr>
              <a:t>.</a:t>
            </a:r>
          </a:p>
          <a:p>
            <a:pPr marL="712788" lvl="2" indent="-363538" algn="just" eaLnBrk="1" hangingPunct="1">
              <a:spcBef>
                <a:spcPts val="600"/>
              </a:spcBef>
              <a:buClr>
                <a:srgbClr val="FF0000"/>
              </a:buClr>
              <a:buSzPct val="120000"/>
              <a:buFont typeface="Wingdings 3" pitchFamily="18" charset="2"/>
              <a:buChar char=""/>
              <a:defRPr/>
            </a:pPr>
            <a:r>
              <a:rPr lang="en-GB" sz="2000" i="1" dirty="0" smtClean="0">
                <a:solidFill>
                  <a:srgbClr val="FF0000"/>
                </a:solidFill>
                <a:ea typeface="ＭＳ Ｐゴシック" pitchFamily="2" charset="-128"/>
              </a:rPr>
              <a:t>Bureau proposal submitted in the Agenda of the Plenary Meeting</a:t>
            </a:r>
            <a:endParaRPr lang="en-GB" sz="2000" dirty="0" smtClean="0">
              <a:solidFill>
                <a:schemeClr val="tx1"/>
              </a:solidFill>
              <a:ea typeface="ＭＳ Ｐゴシック" pitchFamily="2" charset="-128"/>
            </a:endParaRPr>
          </a:p>
          <a:p>
            <a:pPr algn="just" eaLnBrk="1" hangingPunct="1">
              <a:spcBef>
                <a:spcPts val="2400"/>
              </a:spcBef>
              <a:defRPr/>
            </a:pPr>
            <a:r>
              <a:rPr lang="en-GB" sz="2000" b="1" u="sng" dirty="0" smtClean="0"/>
              <a:t>Recommendation 4</a:t>
            </a:r>
            <a:r>
              <a:rPr lang="en-GB" sz="1800" dirty="0" smtClean="0"/>
              <a:t> </a:t>
            </a:r>
            <a:r>
              <a:rPr lang="en-GB" sz="2000" b="1" dirty="0" smtClean="0"/>
              <a:t>:</a:t>
            </a:r>
            <a:r>
              <a:rPr lang="en-GB" sz="2000" b="1" i="1" dirty="0" smtClean="0"/>
              <a:t> </a:t>
            </a:r>
            <a:r>
              <a:rPr lang="en-GB" sz="2000" dirty="0" smtClean="0"/>
              <a:t>Formalize a typology of the different types of model aircraft and take it in account for the naming of the actual FAI model aircraft classes.</a:t>
            </a:r>
          </a:p>
          <a:p>
            <a:pPr marL="712788" lvl="2" indent="-363538" algn="just" eaLnBrk="1" hangingPunct="1">
              <a:spcBef>
                <a:spcPts val="600"/>
              </a:spcBef>
              <a:buClr>
                <a:srgbClr val="FF0000"/>
              </a:buClr>
              <a:buSzPct val="120000"/>
              <a:buFont typeface="Wingdings 3" pitchFamily="18" charset="2"/>
              <a:buChar char=""/>
              <a:defRPr/>
            </a:pPr>
            <a:r>
              <a:rPr lang="en-GB" sz="2000" i="1" dirty="0" smtClean="0">
                <a:solidFill>
                  <a:srgbClr val="FF0000"/>
                </a:solidFill>
                <a:ea typeface="ＭＳ Ｐゴシック" pitchFamily="2" charset="-128"/>
              </a:rPr>
              <a:t>To be evaluated at the occasion of the revision of the Volume ABR to be done in 2015</a:t>
            </a:r>
            <a:endParaRPr lang="en-GB" sz="2000" dirty="0" smtClean="0">
              <a:solidFill>
                <a:schemeClr val="tx1"/>
              </a:solidFill>
              <a:ea typeface="ＭＳ Ｐゴシック" pitchFamily="2" charset="-128"/>
            </a:endParaRPr>
          </a:p>
          <a:p>
            <a:pPr algn="just" eaLnBrk="1" hangingPunct="1">
              <a:spcBef>
                <a:spcPts val="1200"/>
              </a:spcBef>
              <a:buFontTx/>
              <a:buNone/>
              <a:defRPr/>
            </a:pPr>
            <a:endParaRPr lang="en-GB" sz="2000" b="1" u="sng" dirty="0" smtClean="0">
              <a:solidFill>
                <a:schemeClr val="tx1"/>
              </a:solidFill>
              <a:ea typeface="ＭＳ Ｐゴシック" pitchFamily="2" charset="-128"/>
            </a:endParaRPr>
          </a:p>
          <a:p>
            <a:pPr algn="just" eaLnBrk="1" hangingPunct="1">
              <a:spcBef>
                <a:spcPts val="1200"/>
              </a:spcBef>
              <a:defRPr/>
            </a:pPr>
            <a:endParaRPr lang="en-GB" sz="2000" b="1" u="sng" dirty="0" smtClean="0">
              <a:solidFill>
                <a:schemeClr val="tx1"/>
              </a:solidFill>
              <a:ea typeface="ＭＳ Ｐゴシック" pitchFamily="2" charset="-128"/>
            </a:endParaRPr>
          </a:p>
          <a:p>
            <a:pPr algn="just" eaLnBrk="1" hangingPunct="1">
              <a:spcBef>
                <a:spcPts val="1200"/>
              </a:spcBef>
              <a:defRPr/>
            </a:pPr>
            <a:endParaRPr lang="en-GB" sz="2000" b="1" u="sng" dirty="0" smtClean="0">
              <a:solidFill>
                <a:schemeClr val="tx1"/>
              </a:solidFill>
              <a:ea typeface="ＭＳ Ｐゴシック" pitchFamily="2" charset="-128"/>
            </a:endParaRPr>
          </a:p>
          <a:p>
            <a:pPr algn="just" eaLnBrk="1" hangingPunct="1">
              <a:spcBef>
                <a:spcPts val="1200"/>
              </a:spcBef>
              <a:defRPr/>
            </a:pPr>
            <a:endParaRPr lang="en-GB" sz="2000" b="1" u="sng" dirty="0" smtClean="0">
              <a:solidFill>
                <a:schemeClr val="tx1"/>
              </a:solidFill>
              <a:ea typeface="ＭＳ Ｐゴシック" pitchFamily="2" charset="-128"/>
            </a:endParaRPr>
          </a:p>
          <a:p>
            <a:pPr algn="just" eaLnBrk="1" hangingPunct="1">
              <a:spcBef>
                <a:spcPts val="1200"/>
              </a:spcBef>
              <a:defRPr/>
            </a:pPr>
            <a:endParaRPr lang="en-GB" sz="2000" b="1" u="sng" dirty="0" smtClean="0">
              <a:solidFill>
                <a:schemeClr val="tx1"/>
              </a:solidFill>
              <a:ea typeface="ＭＳ Ｐゴシック" pitchFamily="2" charset="-128"/>
            </a:endParaRPr>
          </a:p>
          <a:p>
            <a:pPr algn="just" eaLnBrk="1" hangingPunct="1">
              <a:spcBef>
                <a:spcPts val="1200"/>
              </a:spcBef>
              <a:defRPr/>
            </a:pPr>
            <a:endParaRPr lang="en-GB" sz="2000" b="1" u="sng" dirty="0" smtClean="0">
              <a:solidFill>
                <a:schemeClr val="tx1"/>
              </a:solidFill>
            </a:endParaRPr>
          </a:p>
          <a:p>
            <a:pPr algn="just" eaLnBrk="1" hangingPunct="1">
              <a:spcBef>
                <a:spcPts val="1200"/>
              </a:spcBef>
              <a:defRPr/>
            </a:pPr>
            <a:endParaRPr lang="en-GB" sz="2000" b="1" u="sng" dirty="0" smtClean="0">
              <a:solidFill>
                <a:schemeClr val="tx1"/>
              </a:solidFill>
            </a:endParaRPr>
          </a:p>
          <a:p>
            <a:pPr algn="just" eaLnBrk="1" hangingPunct="1">
              <a:spcBef>
                <a:spcPts val="1200"/>
              </a:spcBef>
              <a:defRPr/>
            </a:pPr>
            <a:endParaRPr lang="en-GB" sz="2000" b="1" u="sng" dirty="0" smtClean="0">
              <a:solidFill>
                <a:schemeClr val="tx1"/>
              </a:solidFill>
            </a:endParaRPr>
          </a:p>
          <a:p>
            <a:pPr algn="just" eaLnBrk="1" hangingPunct="1">
              <a:spcBef>
                <a:spcPts val="1200"/>
              </a:spcBef>
              <a:defRPr/>
            </a:pPr>
            <a:endParaRPr lang="en-GB" sz="2000" b="1" u="sng" dirty="0" smtClean="0">
              <a:solidFill>
                <a:schemeClr val="tx1"/>
              </a:solidFill>
            </a:endParaRPr>
          </a:p>
          <a:p>
            <a:pPr algn="just" eaLnBrk="1" hangingPunct="1">
              <a:spcBef>
                <a:spcPts val="1200"/>
              </a:spcBef>
              <a:defRPr/>
            </a:pPr>
            <a:r>
              <a:rPr lang="en-GB" sz="2400" b="1" u="sng" dirty="0" smtClean="0"/>
              <a:t>Recommendation 4</a:t>
            </a:r>
            <a:r>
              <a:rPr lang="en-GB" sz="2000" dirty="0" smtClean="0"/>
              <a:t> </a:t>
            </a:r>
            <a:r>
              <a:rPr lang="en-GB" sz="2400" b="1" dirty="0" smtClean="0"/>
              <a:t>:</a:t>
            </a:r>
            <a:r>
              <a:rPr lang="en-GB" sz="2400" b="1" i="1" dirty="0" smtClean="0"/>
              <a:t> </a:t>
            </a:r>
            <a:r>
              <a:rPr lang="en-GB" sz="2400" dirty="0" smtClean="0"/>
              <a:t>Formalize a typology of the different types of model aircraft and take it in account for the naming of the actual FAI model aircraft classes.</a:t>
            </a:r>
            <a:endParaRPr lang="fr-FR" sz="2400" dirty="0" smtClean="0"/>
          </a:p>
        </p:txBody>
      </p:sp>
      <p:sp>
        <p:nvSpPr>
          <p:cNvPr id="23555" name="Titre 1"/>
          <p:cNvSpPr>
            <a:spLocks noGrp="1"/>
          </p:cNvSpPr>
          <p:nvPr>
            <p:ph type="title"/>
          </p:nvPr>
        </p:nvSpPr>
        <p:spPr bwMode="auto">
          <a:xfrm>
            <a:off x="422275" y="127000"/>
            <a:ext cx="8229600" cy="787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mtClean="0">
                <a:ea typeface="ＭＳ Ｐゴシック" pitchFamily="34" charset="-128"/>
              </a:rPr>
              <a:t>UAV WG recommendations</a:t>
            </a:r>
            <a:r>
              <a:rPr lang="en-GB" altLang="en-US" sz="2800" b="0" i="1" smtClean="0">
                <a:ea typeface="ＭＳ Ｐゴシック" pitchFamily="34" charset="-128"/>
              </a:rPr>
              <a:t> (3/3)</a:t>
            </a:r>
            <a:endParaRPr lang="en-GB" altLang="en-US" sz="2800" b="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76238" y="506413"/>
            <a:ext cx="8469312" cy="487362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lt1"/>
                </a:solidFill>
                <a:latin typeface="+mn-lt"/>
                <a:ea typeface="+mn-ea"/>
              </a:rPr>
              <a:t>Aircraft</a:t>
            </a:r>
            <a:r>
              <a:rPr lang="en-GB" dirty="0">
                <a:solidFill>
                  <a:schemeClr val="lt1"/>
                </a:solidFill>
                <a:latin typeface="+mn-lt"/>
                <a:ea typeface="+mn-ea"/>
              </a:rPr>
              <a:t> </a:t>
            </a:r>
            <a:r>
              <a:rPr lang="en-GB" sz="1800" i="1" dirty="0">
                <a:solidFill>
                  <a:schemeClr val="lt1"/>
                </a:solidFill>
                <a:latin typeface="+mn-lt"/>
                <a:ea typeface="+mn-ea"/>
              </a:rPr>
              <a:t>(vehicle sustained in the atmosphere y forces exerted on it by the air </a:t>
            </a:r>
            <a:r>
              <a:rPr lang="fr-FR" sz="1800" i="1" dirty="0">
                <a:solidFill>
                  <a:schemeClr val="lt1"/>
                </a:solidFill>
                <a:latin typeface="+mn-lt"/>
                <a:ea typeface="+mn-ea"/>
              </a:rPr>
              <a:t>) </a:t>
            </a:r>
            <a:endParaRPr lang="fr-FR" sz="1800" b="1" i="1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6489" y="1272493"/>
            <a:ext cx="2298819" cy="7093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accent2"/>
                </a:solidFill>
              </a:rPr>
              <a:t>Aerodyne</a:t>
            </a:r>
          </a:p>
          <a:p>
            <a:pPr algn="ctr">
              <a:defRPr/>
            </a:pPr>
            <a:r>
              <a:rPr lang="en-GB" sz="1800" i="1" dirty="0">
                <a:solidFill>
                  <a:schemeClr val="accent2"/>
                </a:solidFill>
              </a:rPr>
              <a:t>(heavier than air)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 rot="10800000" flipV="1">
            <a:off x="2998788" y="1444625"/>
            <a:ext cx="292100" cy="50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>
            <a:cxnSpLocks noChangeShapeType="1"/>
          </p:cNvCxnSpPr>
          <p:nvPr/>
        </p:nvCxnSpPr>
        <p:spPr bwMode="auto">
          <a:xfrm flipH="1">
            <a:off x="2717800" y="1016000"/>
            <a:ext cx="1727200" cy="661988"/>
          </a:xfrm>
          <a:prstGeom prst="straightConnector1">
            <a:avLst/>
          </a:prstGeom>
          <a:noFill/>
          <a:ln w="28575">
            <a:solidFill>
              <a:schemeClr val="bg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/>
        </p:spPr>
      </p:cxnSp>
      <p:sp>
        <p:nvSpPr>
          <p:cNvPr id="16" name="Rectangle 15"/>
          <p:cNvSpPr/>
          <p:nvPr/>
        </p:nvSpPr>
        <p:spPr>
          <a:xfrm>
            <a:off x="6467979" y="1309406"/>
            <a:ext cx="2298819" cy="7093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accent2"/>
                </a:solidFill>
              </a:rPr>
              <a:t>Aerostat</a:t>
            </a:r>
          </a:p>
          <a:p>
            <a:pPr algn="ctr">
              <a:defRPr/>
            </a:pPr>
            <a:r>
              <a:rPr lang="en-GB" sz="1800" i="1" dirty="0">
                <a:solidFill>
                  <a:schemeClr val="accent2"/>
                </a:solidFill>
              </a:rPr>
              <a:t>(lighter than air)</a:t>
            </a:r>
          </a:p>
        </p:txBody>
      </p:sp>
      <p:cxnSp>
        <p:nvCxnSpPr>
          <p:cNvPr id="17" name="Connecteur droit avec flèche 16"/>
          <p:cNvCxnSpPr>
            <a:cxnSpLocks noChangeShapeType="1"/>
            <a:stCxn id="6" idx="2"/>
          </p:cNvCxnSpPr>
          <p:nvPr/>
        </p:nvCxnSpPr>
        <p:spPr bwMode="auto">
          <a:xfrm>
            <a:off x="4611688" y="993775"/>
            <a:ext cx="1789112" cy="820738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/>
        </p:spPr>
      </p:cxnSp>
      <p:cxnSp>
        <p:nvCxnSpPr>
          <p:cNvPr id="25" name="Connecteur droit 24"/>
          <p:cNvCxnSpPr/>
          <p:nvPr/>
        </p:nvCxnSpPr>
        <p:spPr>
          <a:xfrm>
            <a:off x="385763" y="2012950"/>
            <a:ext cx="33337" cy="327025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777875" y="3643313"/>
            <a:ext cx="8016875" cy="5048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GB" sz="2000" b="1" dirty="0">
                <a:solidFill>
                  <a:schemeClr val="tx1"/>
                </a:solidFill>
              </a:rPr>
              <a:t>Glider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1600" i="1" dirty="0">
                <a:solidFill>
                  <a:schemeClr val="tx1"/>
                </a:solidFill>
              </a:rPr>
              <a:t>(fixed wing capable of sustained soaring flight having no means of propulsion)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93750" y="2727325"/>
            <a:ext cx="7923213" cy="4619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GB" sz="2000" b="1" dirty="0">
                <a:solidFill>
                  <a:schemeClr val="tx1"/>
                </a:solidFill>
              </a:rPr>
              <a:t>Rotorcraft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1600" i="1" dirty="0">
                <a:solidFill>
                  <a:schemeClr val="tx1"/>
                </a:solidFill>
              </a:rPr>
              <a:t>(lift from a rotary wing system)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920875" y="3189288"/>
            <a:ext cx="5284788" cy="2905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GB" sz="2000" b="1" dirty="0">
                <a:solidFill>
                  <a:schemeClr val="tx1"/>
                </a:solidFill>
              </a:rPr>
              <a:t>Helicopter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1600" i="1" dirty="0">
                <a:solidFill>
                  <a:schemeClr val="tx1"/>
                </a:solidFill>
              </a:rPr>
              <a:t>(rotorcraft with a power driven rotor)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77875" y="2139950"/>
            <a:ext cx="8015288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GB" sz="2000" b="1" dirty="0">
                <a:solidFill>
                  <a:schemeClr val="tx1"/>
                </a:solidFill>
              </a:rPr>
              <a:t>Aeroplane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1600" i="1" dirty="0">
                <a:solidFill>
                  <a:schemeClr val="tx1"/>
                </a:solidFill>
              </a:rPr>
              <a:t>(fixed wing with means of propulsion)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63588" y="4335463"/>
            <a:ext cx="8026400" cy="5048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GB" sz="2000" b="1" dirty="0">
                <a:solidFill>
                  <a:schemeClr val="tx1"/>
                </a:solidFill>
              </a:rPr>
              <a:t>Motor glider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1600" i="1" dirty="0">
                <a:solidFill>
                  <a:schemeClr val="tx1"/>
                </a:solidFill>
              </a:rPr>
              <a:t>(fixed wing with means of propulsion capable of </a:t>
            </a:r>
            <a:r>
              <a:rPr lang="en-GB" sz="1600" i="1" dirty="0" err="1">
                <a:solidFill>
                  <a:schemeClr val="tx1"/>
                </a:solidFill>
              </a:rPr>
              <a:t>substained</a:t>
            </a:r>
            <a:r>
              <a:rPr lang="en-GB" sz="1600" i="1" dirty="0">
                <a:solidFill>
                  <a:schemeClr val="tx1"/>
                </a:solidFill>
              </a:rPr>
              <a:t> soaring flight)</a:t>
            </a:r>
          </a:p>
        </p:txBody>
      </p:sp>
      <p:cxnSp>
        <p:nvCxnSpPr>
          <p:cNvPr id="39" name="Connecteur droit 38"/>
          <p:cNvCxnSpPr>
            <a:endCxn id="31" idx="1"/>
          </p:cNvCxnSpPr>
          <p:nvPr/>
        </p:nvCxnSpPr>
        <p:spPr>
          <a:xfrm flipV="1">
            <a:off x="419100" y="2354263"/>
            <a:ext cx="35877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/>
          <p:cNvCxnSpPr/>
          <p:nvPr/>
        </p:nvCxnSpPr>
        <p:spPr>
          <a:xfrm flipV="1">
            <a:off x="392113" y="2955925"/>
            <a:ext cx="358775" cy="158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/>
          <p:cNvCxnSpPr/>
          <p:nvPr/>
        </p:nvCxnSpPr>
        <p:spPr>
          <a:xfrm flipV="1">
            <a:off x="431800" y="4627563"/>
            <a:ext cx="35877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/>
          <p:cNvCxnSpPr/>
          <p:nvPr/>
        </p:nvCxnSpPr>
        <p:spPr>
          <a:xfrm flipV="1">
            <a:off x="431800" y="3916363"/>
            <a:ext cx="35877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819150" y="5026025"/>
            <a:ext cx="7923213" cy="4619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GB" sz="2000" b="1" dirty="0">
                <a:solidFill>
                  <a:srgbClr val="FF3300"/>
                </a:solidFill>
              </a:rPr>
              <a:t>Drone model aircraft</a:t>
            </a:r>
            <a:endParaRPr lang="en-GB" sz="1600" i="1" dirty="0">
              <a:solidFill>
                <a:srgbClr val="FF3300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111375" y="5475288"/>
            <a:ext cx="5284788" cy="2905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GB" sz="2000" b="1" dirty="0">
                <a:solidFill>
                  <a:srgbClr val="FF3300"/>
                </a:solidFill>
              </a:rPr>
              <a:t>Self-guided drone</a:t>
            </a:r>
            <a:endParaRPr lang="en-GB" sz="1600" i="1" dirty="0">
              <a:solidFill>
                <a:srgbClr val="FF3300"/>
              </a:solidFill>
            </a:endParaRPr>
          </a:p>
        </p:txBody>
      </p:sp>
      <p:cxnSp>
        <p:nvCxnSpPr>
          <p:cNvPr id="38" name="Connecteur droit 37"/>
          <p:cNvCxnSpPr/>
          <p:nvPr/>
        </p:nvCxnSpPr>
        <p:spPr>
          <a:xfrm flipV="1">
            <a:off x="444500" y="5249863"/>
            <a:ext cx="35877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2111375" y="5780088"/>
            <a:ext cx="5284788" cy="2905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GB" sz="2000" b="1" dirty="0">
                <a:solidFill>
                  <a:srgbClr val="FF3300"/>
                </a:solidFill>
              </a:rPr>
              <a:t>Multi-rotor drone</a:t>
            </a:r>
            <a:endParaRPr lang="en-GB" sz="1600" i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93663" y="1236663"/>
            <a:ext cx="8905875" cy="5283200"/>
          </a:xfr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ts val="1200"/>
              </a:spcBef>
              <a:defRPr/>
            </a:pPr>
            <a:r>
              <a:rPr lang="en-GB" sz="2400" b="1" dirty="0"/>
              <a:t>D</a:t>
            </a:r>
            <a:r>
              <a:rPr lang="en-GB" sz="2400" b="1" dirty="0" smtClean="0"/>
              <a:t>rone model aircraft general characteristics:</a:t>
            </a:r>
            <a:endParaRPr lang="en-GB" sz="2400" i="1" dirty="0" smtClean="0"/>
          </a:p>
          <a:p>
            <a:pPr lvl="1" algn="just" eaLnBrk="1" hangingPunct="1">
              <a:spcBef>
                <a:spcPts val="300"/>
              </a:spcBef>
              <a:defRPr/>
            </a:pPr>
            <a:r>
              <a:rPr lang="en-GB" sz="2000" dirty="0" smtClean="0"/>
              <a:t>Maximum flying mass of 5 kg recommended</a:t>
            </a:r>
          </a:p>
          <a:p>
            <a:pPr marL="720000" lvl="1" indent="0" algn="just" eaLnBrk="1" hangingPunct="1">
              <a:spcBef>
                <a:spcPts val="300"/>
              </a:spcBef>
              <a:buFontTx/>
              <a:buNone/>
              <a:defRPr/>
            </a:pPr>
            <a:r>
              <a:rPr lang="en-GB" sz="1800" b="1" i="1" dirty="0" smtClean="0"/>
              <a:t>Note: </a:t>
            </a:r>
            <a:r>
              <a:rPr lang="en-GB" sz="1800" i="1" dirty="0" smtClean="0"/>
              <a:t>In </a:t>
            </a:r>
            <a:r>
              <a:rPr lang="en-GB" sz="1800" i="1" dirty="0"/>
              <a:t>any case, </a:t>
            </a:r>
            <a:r>
              <a:rPr lang="en-GB" sz="1800" i="1" dirty="0" smtClean="0"/>
              <a:t>flying mass must be under 25 </a:t>
            </a:r>
            <a:r>
              <a:rPr lang="en-GB" sz="1800" i="1" dirty="0"/>
              <a:t>kg </a:t>
            </a:r>
            <a:r>
              <a:rPr lang="en-GB" sz="1800" i="1" dirty="0" smtClean="0"/>
              <a:t>(general </a:t>
            </a:r>
            <a:r>
              <a:rPr lang="en-GB" sz="1800" i="1" dirty="0"/>
              <a:t>characteristic of a model aircraft </a:t>
            </a:r>
            <a:r>
              <a:rPr lang="en-GB" sz="1800" i="1" dirty="0" smtClean="0"/>
              <a:t>as defined in Volume </a:t>
            </a:r>
            <a:r>
              <a:rPr lang="en-GB" sz="1800" i="1" dirty="0"/>
              <a:t>ABR Section 4C 1.2</a:t>
            </a:r>
            <a:r>
              <a:rPr lang="en-GB" sz="1800" i="1" dirty="0" smtClean="0"/>
              <a:t>)</a:t>
            </a:r>
            <a:endParaRPr lang="fr-FR" sz="1800" i="1" dirty="0"/>
          </a:p>
          <a:p>
            <a:pPr lvl="1" algn="just" eaLnBrk="1" hangingPunct="1">
              <a:spcBef>
                <a:spcPts val="300"/>
              </a:spcBef>
              <a:defRPr/>
            </a:pPr>
            <a:r>
              <a:rPr lang="en-GB" sz="2000" dirty="0"/>
              <a:t>N</a:t>
            </a:r>
            <a:r>
              <a:rPr lang="en-GB" sz="2000" dirty="0" smtClean="0"/>
              <a:t>oise </a:t>
            </a:r>
            <a:r>
              <a:rPr lang="en-GB" sz="2000" dirty="0"/>
              <a:t>limit of 96 dB(A) at 3 </a:t>
            </a:r>
            <a:r>
              <a:rPr lang="en-GB" sz="2000" dirty="0" smtClean="0"/>
              <a:t>metres </a:t>
            </a:r>
            <a:r>
              <a:rPr lang="en-GB" sz="2000" dirty="0"/>
              <a:t>strongly </a:t>
            </a:r>
            <a:r>
              <a:rPr lang="en-GB" sz="2000" dirty="0" smtClean="0"/>
              <a:t>recommended</a:t>
            </a:r>
            <a:endParaRPr lang="fr-FR" sz="2000" dirty="0"/>
          </a:p>
          <a:p>
            <a:pPr lvl="1" algn="just" eaLnBrk="1" hangingPunct="1">
              <a:spcBef>
                <a:spcPts val="300"/>
              </a:spcBef>
              <a:defRPr/>
            </a:pPr>
            <a:r>
              <a:rPr lang="en-GB" sz="2000" dirty="0" smtClean="0"/>
              <a:t>Other </a:t>
            </a:r>
            <a:r>
              <a:rPr lang="en-GB" sz="2000" dirty="0"/>
              <a:t>specifications may be defined for the event such as a maximum span for a fixed wing drone or swept area of the lifting rotor(s) for a rotary wing </a:t>
            </a:r>
            <a:r>
              <a:rPr lang="en-GB" sz="2000" dirty="0" smtClean="0"/>
              <a:t>drone</a:t>
            </a:r>
            <a:endParaRPr lang="en-GB" sz="2000" b="1" dirty="0" smtClean="0"/>
          </a:p>
          <a:p>
            <a:pPr algn="just" eaLnBrk="1" hangingPunct="1">
              <a:spcBef>
                <a:spcPts val="900"/>
              </a:spcBef>
              <a:defRPr/>
            </a:pPr>
            <a:r>
              <a:rPr lang="en-GB" sz="2400" b="1" dirty="0" smtClean="0"/>
              <a:t>2 </a:t>
            </a:r>
            <a:r>
              <a:rPr lang="en-GB" sz="2400" b="1" dirty="0"/>
              <a:t>types of </a:t>
            </a:r>
            <a:r>
              <a:rPr lang="en-GB" sz="2400" b="1" dirty="0" smtClean="0"/>
              <a:t>events are considered:</a:t>
            </a:r>
            <a:endParaRPr lang="en-GB" sz="2400" i="1" dirty="0"/>
          </a:p>
          <a:p>
            <a:pPr lvl="1" algn="just" eaLnBrk="1" hangingPunct="1">
              <a:spcBef>
                <a:spcPts val="300"/>
              </a:spcBef>
              <a:defRPr/>
            </a:pPr>
            <a:r>
              <a:rPr lang="en-GB" sz="2000" dirty="0"/>
              <a:t>Multi-rotor Contest event (FPV Racing and Freestyle Aerobatics)</a:t>
            </a:r>
          </a:p>
          <a:p>
            <a:pPr lvl="1" algn="just" eaLnBrk="1" hangingPunct="1">
              <a:spcBef>
                <a:spcPts val="300"/>
              </a:spcBef>
              <a:defRPr/>
            </a:pPr>
            <a:r>
              <a:rPr lang="en-GB" sz="2000" dirty="0"/>
              <a:t>Recreational Event based on a list of flight tasks to be done (8 tasks defined at the moment) for drones (rotorcraft or fixed-wing configurations</a:t>
            </a:r>
            <a:r>
              <a:rPr lang="en-GB" sz="2000" dirty="0" smtClean="0"/>
              <a:t>)</a:t>
            </a:r>
          </a:p>
        </p:txBody>
      </p:sp>
      <p:sp>
        <p:nvSpPr>
          <p:cNvPr id="25603" name="Titre 1"/>
          <p:cNvSpPr>
            <a:spLocks noGrp="1"/>
          </p:cNvSpPr>
          <p:nvPr>
            <p:ph type="title"/>
          </p:nvPr>
        </p:nvSpPr>
        <p:spPr bwMode="auto">
          <a:xfrm>
            <a:off x="422275" y="127000"/>
            <a:ext cx="8229600" cy="11303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mtClean="0">
                <a:ea typeface="ＭＳ Ｐゴシック" pitchFamily="34" charset="-128"/>
              </a:rPr>
              <a:t>Draft Rule </a:t>
            </a:r>
            <a:r>
              <a:rPr lang="en-GB" altLang="en-US" sz="2800" b="0" i="1" smtClean="0">
                <a:ea typeface="ＭＳ Ｐゴシック" pitchFamily="34" charset="-128"/>
              </a:rPr>
              <a:t>(1/2)</a:t>
            </a:r>
            <a:br>
              <a:rPr lang="en-GB" altLang="en-US" sz="2800" b="0" i="1" smtClean="0">
                <a:ea typeface="ＭＳ Ｐゴシック" pitchFamily="34" charset="-128"/>
              </a:rPr>
            </a:br>
            <a:r>
              <a:rPr lang="en-GB" altLang="en-US" sz="2800" smtClean="0">
                <a:ea typeface="ＭＳ Ｐゴシック" pitchFamily="34" charset="-128"/>
              </a:rPr>
              <a:t> </a:t>
            </a:r>
            <a:r>
              <a:rPr lang="en-GB" altLang="en-US" sz="2800" b="0" smtClean="0">
                <a:ea typeface="ＭＳ Ｐゴシック" pitchFamily="34" charset="-128"/>
              </a:rPr>
              <a:t>Edition 1 - 1</a:t>
            </a:r>
            <a:r>
              <a:rPr lang="en-GB" altLang="en-US" sz="2800" b="0" baseline="30000" smtClean="0">
                <a:ea typeface="ＭＳ Ｐゴシック" pitchFamily="34" charset="-128"/>
              </a:rPr>
              <a:t>st</a:t>
            </a:r>
            <a:r>
              <a:rPr lang="en-GB" altLang="en-US" sz="2800" b="0" smtClean="0">
                <a:ea typeface="ＭＳ Ｐゴシック" pitchFamily="34" charset="-128"/>
              </a:rPr>
              <a:t> May 2015</a:t>
            </a:r>
            <a:r>
              <a:rPr lang="en-GB" altLang="en-US" sz="2800" b="0" i="1" smtClean="0">
                <a:ea typeface="ＭＳ Ｐゴシック" pitchFamily="34" charset="-128"/>
              </a:rPr>
              <a:t> </a:t>
            </a:r>
            <a:r>
              <a:rPr lang="en-GB" altLang="en-US" sz="2800" b="0" smtClean="0">
                <a:ea typeface="ＭＳ Ｐゴシック" pitchFamily="34" charset="-128"/>
              </a:rPr>
              <a:t>   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06363" y="1414463"/>
            <a:ext cx="8905875" cy="5283200"/>
          </a:xfr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ts val="1200"/>
              </a:spcBef>
              <a:defRPr/>
            </a:pPr>
            <a:r>
              <a:rPr lang="en-GB" sz="2400" b="1" dirty="0" smtClean="0">
                <a:ea typeface="ＭＳ Ｐゴシック" pitchFamily="2" charset="-128"/>
              </a:rPr>
              <a:t>Local rules </a:t>
            </a:r>
            <a:r>
              <a:rPr lang="en-GB" sz="2400" dirty="0" smtClean="0">
                <a:ea typeface="ＭＳ Ｐゴシック" pitchFamily="2" charset="-128"/>
              </a:rPr>
              <a:t>may be defined by the organizer </a:t>
            </a:r>
            <a:r>
              <a:rPr lang="en-GB" sz="2000" dirty="0" smtClean="0">
                <a:ea typeface="ＭＳ Ｐゴシック" pitchFamily="2" charset="-128"/>
              </a:rPr>
              <a:t>for example in order to respect the airworthiness and for airspace regulations applicable in its country which may especially concern</a:t>
            </a:r>
            <a:r>
              <a:rPr lang="en-GB" sz="2400" b="1" dirty="0" smtClean="0">
                <a:ea typeface="ＭＳ Ｐゴシック" pitchFamily="2" charset="-128"/>
              </a:rPr>
              <a:t>:</a:t>
            </a:r>
            <a:endParaRPr lang="en-GB" sz="2400" i="1" dirty="0" smtClean="0">
              <a:ea typeface="ＭＳ Ｐゴシック" pitchFamily="2" charset="-128"/>
            </a:endParaRPr>
          </a:p>
          <a:p>
            <a:pPr lvl="1" algn="just" eaLnBrk="1" hangingPunct="1">
              <a:spcBef>
                <a:spcPts val="300"/>
              </a:spcBef>
              <a:defRPr/>
            </a:pPr>
            <a:r>
              <a:rPr lang="en-GB" sz="2000" dirty="0" smtClean="0">
                <a:ea typeface="ＭＳ Ｐゴシック" pitchFamily="2" charset="-128"/>
              </a:rPr>
              <a:t>How to respect the permanent VSOL of the drone (safety operator, …)</a:t>
            </a:r>
            <a:endParaRPr lang="fr-FR" sz="2000" dirty="0" smtClean="0">
              <a:ea typeface="ＭＳ Ｐゴシック" pitchFamily="2" charset="-128"/>
            </a:endParaRPr>
          </a:p>
          <a:p>
            <a:pPr lvl="1" algn="just" eaLnBrk="1" hangingPunct="1">
              <a:spcBef>
                <a:spcPts val="300"/>
              </a:spcBef>
              <a:defRPr/>
            </a:pPr>
            <a:r>
              <a:rPr lang="en-GB" sz="2000" dirty="0" smtClean="0">
                <a:ea typeface="ＭＳ Ｐゴシック" pitchFamily="2" charset="-128"/>
              </a:rPr>
              <a:t>National regulation applicable for FPV flight (safety operator with or without a dual radio-control transmitter, RTH function, …)</a:t>
            </a:r>
            <a:endParaRPr lang="fr-FR" sz="2000" dirty="0" smtClean="0">
              <a:ea typeface="ＭＳ Ｐゴシック" pitchFamily="2" charset="-128"/>
            </a:endParaRPr>
          </a:p>
          <a:p>
            <a:pPr lvl="1" algn="just" eaLnBrk="1" hangingPunct="1">
              <a:spcBef>
                <a:spcPts val="300"/>
              </a:spcBef>
              <a:defRPr/>
            </a:pPr>
            <a:r>
              <a:rPr lang="fr-FR" sz="2000" dirty="0" smtClean="0">
                <a:ea typeface="ＭＳ Ｐゴシック" pitchFamily="2" charset="-128"/>
              </a:rPr>
              <a:t>L</a:t>
            </a:r>
            <a:r>
              <a:rPr lang="en-GB" sz="2000" dirty="0" smtClean="0">
                <a:ea typeface="ＭＳ Ｐゴシック" pitchFamily="2" charset="-128"/>
              </a:rPr>
              <a:t>imitation regarding dropping of objects</a:t>
            </a:r>
            <a:endParaRPr lang="fr-FR" sz="2000" dirty="0" smtClean="0">
              <a:ea typeface="ＭＳ Ｐゴシック" pitchFamily="2" charset="-128"/>
            </a:endParaRPr>
          </a:p>
          <a:p>
            <a:pPr marL="539750" lvl="2" indent="-539750" algn="just" eaLnBrk="1" hangingPunct="1">
              <a:spcBef>
                <a:spcPts val="2400"/>
              </a:spcBef>
              <a:buClr>
                <a:srgbClr val="FF0000"/>
              </a:buClr>
              <a:buSzPct val="120000"/>
              <a:buFont typeface="Wingdings 3" pitchFamily="18" charset="2"/>
              <a:buChar char=""/>
              <a:defRPr/>
            </a:pPr>
            <a:r>
              <a:rPr lang="en-GB" i="1" dirty="0" smtClean="0">
                <a:solidFill>
                  <a:srgbClr val="FF0000"/>
                </a:solidFill>
                <a:ea typeface="ＭＳ Ｐゴシック" pitchFamily="2" charset="-128"/>
              </a:rPr>
              <a:t>Draft Rule must be considered as guidelines for organization of an event for drone model aircraft …</a:t>
            </a:r>
          </a:p>
          <a:p>
            <a:pPr marL="539750" lvl="2" indent="3175" algn="just" eaLnBrk="1" hangingPunct="1">
              <a:spcBef>
                <a:spcPts val="300"/>
              </a:spcBef>
              <a:buClr>
                <a:srgbClr val="FF0000"/>
              </a:buClr>
              <a:buSzPct val="120000"/>
              <a:buFontTx/>
              <a:buNone/>
              <a:defRPr/>
            </a:pPr>
            <a:r>
              <a:rPr lang="en-GB" i="1" dirty="0" smtClean="0">
                <a:solidFill>
                  <a:srgbClr val="FF0000"/>
                </a:solidFill>
                <a:ea typeface="ＭＳ Ｐゴシック" pitchFamily="2" charset="-128"/>
              </a:rPr>
              <a:t>And certainly not as official or </a:t>
            </a:r>
            <a:r>
              <a:rPr lang="en-GB" altLang="fr-FR" i="1" dirty="0" smtClean="0">
                <a:solidFill>
                  <a:srgbClr val="FF0000"/>
                </a:solidFill>
                <a:ea typeface="ＭＳ Ｐゴシック" pitchFamily="2" charset="-128"/>
              </a:rPr>
              <a:t>“</a:t>
            </a:r>
            <a:r>
              <a:rPr lang="en-GB" i="1" dirty="0" smtClean="0">
                <a:solidFill>
                  <a:srgbClr val="FF0000"/>
                </a:solidFill>
                <a:ea typeface="ＭＳ Ｐゴシック" pitchFamily="2" charset="-128"/>
              </a:rPr>
              <a:t>rigid</a:t>
            </a:r>
            <a:r>
              <a:rPr lang="en-GB" altLang="fr-FR" i="1" dirty="0" smtClean="0">
                <a:solidFill>
                  <a:srgbClr val="FF0000"/>
                </a:solidFill>
                <a:ea typeface="ＭＳ Ｐゴシック" pitchFamily="2" charset="-128"/>
              </a:rPr>
              <a:t>”</a:t>
            </a:r>
            <a:r>
              <a:rPr lang="en-GB" i="1" dirty="0" smtClean="0">
                <a:solidFill>
                  <a:srgbClr val="FF0000"/>
                </a:solidFill>
                <a:ea typeface="ＭＳ Ｐゴシック" pitchFamily="2" charset="-128"/>
              </a:rPr>
              <a:t> competition rules </a:t>
            </a:r>
            <a:endParaRPr lang="en-GB" dirty="0" smtClean="0">
              <a:ea typeface="ＭＳ Ｐゴシック" pitchFamily="2" charset="-128"/>
            </a:endParaRPr>
          </a:p>
          <a:p>
            <a:pPr lvl="1" algn="just" eaLnBrk="1" hangingPunct="1">
              <a:spcBef>
                <a:spcPts val="300"/>
              </a:spcBef>
              <a:defRPr/>
            </a:pPr>
            <a:endParaRPr lang="en-GB" sz="2000" dirty="0" smtClean="0">
              <a:ea typeface="ＭＳ Ｐゴシック" pitchFamily="2" charset="-128"/>
            </a:endParaRPr>
          </a:p>
        </p:txBody>
      </p:sp>
      <p:sp>
        <p:nvSpPr>
          <p:cNvPr id="26627" name="Titre 1"/>
          <p:cNvSpPr>
            <a:spLocks noGrp="1"/>
          </p:cNvSpPr>
          <p:nvPr>
            <p:ph type="title"/>
          </p:nvPr>
        </p:nvSpPr>
        <p:spPr bwMode="auto">
          <a:xfrm>
            <a:off x="422275" y="127000"/>
            <a:ext cx="8229600" cy="11303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mtClean="0">
                <a:ea typeface="ＭＳ Ｐゴシック" pitchFamily="34" charset="-128"/>
              </a:rPr>
              <a:t>Draft Rule </a:t>
            </a:r>
            <a:r>
              <a:rPr lang="en-GB" altLang="en-US" sz="2800" b="0" i="1" smtClean="0">
                <a:ea typeface="ＭＳ Ｐゴシック" pitchFamily="34" charset="-128"/>
              </a:rPr>
              <a:t>(2/2)</a:t>
            </a:r>
            <a:br>
              <a:rPr lang="en-GB" altLang="en-US" sz="2800" b="0" i="1" smtClean="0">
                <a:ea typeface="ＭＳ Ｐゴシック" pitchFamily="34" charset="-128"/>
              </a:rPr>
            </a:br>
            <a:r>
              <a:rPr lang="en-GB" altLang="en-US" sz="2800" smtClean="0">
                <a:ea typeface="ＭＳ Ｐゴシック" pitchFamily="34" charset="-128"/>
              </a:rPr>
              <a:t> </a:t>
            </a:r>
            <a:r>
              <a:rPr lang="en-GB" altLang="en-US" sz="2800" b="0" smtClean="0">
                <a:ea typeface="ＭＳ Ｐゴシック" pitchFamily="34" charset="-128"/>
              </a:rPr>
              <a:t>Edition 1 - 1</a:t>
            </a:r>
            <a:r>
              <a:rPr lang="en-GB" altLang="en-US" sz="2800" b="0" baseline="30000" smtClean="0">
                <a:ea typeface="ＭＳ Ｐゴシック" pitchFamily="34" charset="-128"/>
              </a:rPr>
              <a:t>st</a:t>
            </a:r>
            <a:r>
              <a:rPr lang="en-GB" altLang="en-US" sz="2800" b="0" smtClean="0">
                <a:ea typeface="ＭＳ Ｐゴシック" pitchFamily="34" charset="-128"/>
              </a:rPr>
              <a:t> May 2015</a:t>
            </a:r>
            <a:r>
              <a:rPr lang="en-GB" altLang="en-US" sz="2800" b="0" i="1" smtClean="0">
                <a:ea typeface="ＭＳ Ｐゴシック" pitchFamily="34" charset="-128"/>
              </a:rPr>
              <a:t> </a:t>
            </a:r>
            <a:r>
              <a:rPr lang="en-GB" altLang="en-US" sz="2800" b="0" smtClean="0">
                <a:ea typeface="ＭＳ Ｐゴシック" pitchFamily="34" charset="-128"/>
              </a:rPr>
              <a:t>   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49225" y="1019175"/>
            <a:ext cx="8875713" cy="4894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ts val="2400"/>
              </a:spcBef>
            </a:pPr>
            <a:r>
              <a:rPr lang="en-GB" altLang="en-US" sz="2400" b="1" smtClean="0">
                <a:ea typeface="ＭＳ Ｐゴシック" pitchFamily="34" charset="-128"/>
              </a:rPr>
              <a:t>In accordance with Terms of Reference, UAV WG h</a:t>
            </a:r>
            <a:r>
              <a:rPr lang="en-GB" altLang="en-US" sz="2400" smtClean="0">
                <a:ea typeface="ＭＳ Ｐゴシック" pitchFamily="34" charset="-128"/>
              </a:rPr>
              <a:t>as completed its mission, and so can terminate its activity </a:t>
            </a:r>
            <a:r>
              <a:rPr lang="en-US" altLang="en-US" sz="2400" smtClean="0">
                <a:ea typeface="ＭＳ Ｐゴシック" pitchFamily="34" charset="-128"/>
              </a:rPr>
              <a:t>e</a:t>
            </a:r>
            <a:r>
              <a:rPr lang="en-GB" altLang="en-US" sz="2400" smtClean="0">
                <a:ea typeface="ＭＳ Ｐゴシック" pitchFamily="34" charset="-128"/>
              </a:rPr>
              <a:t>nd of April 2015 as initially planned</a:t>
            </a:r>
          </a:p>
          <a:p>
            <a:pPr algn="just" eaLnBrk="1" hangingPunct="1">
              <a:spcBef>
                <a:spcPts val="1200"/>
              </a:spcBef>
            </a:pPr>
            <a:r>
              <a:rPr lang="en-GB" altLang="en-US" sz="2400" smtClean="0">
                <a:ea typeface="ＭＳ Ｐゴシック" pitchFamily="34" charset="-128"/>
              </a:rPr>
              <a:t>It is </a:t>
            </a:r>
            <a:r>
              <a:rPr lang="en-GB" altLang="en-US" sz="2400" b="1" smtClean="0">
                <a:ea typeface="ＭＳ Ｐゴシック" pitchFamily="34" charset="-128"/>
              </a:rPr>
              <a:t>not necessary to propose new FAI classes </a:t>
            </a:r>
            <a:r>
              <a:rPr lang="en-GB" altLang="en-US" sz="2400" smtClean="0">
                <a:ea typeface="ＭＳ Ｐゴシック" pitchFamily="34" charset="-128"/>
              </a:rPr>
              <a:t>(even as provisional rules) and/or</a:t>
            </a:r>
            <a:r>
              <a:rPr lang="en-GB" altLang="en-US" sz="2400" b="1" smtClean="0">
                <a:ea typeface="ＭＳ Ｐゴシック" pitchFamily="34" charset="-128"/>
              </a:rPr>
              <a:t> to establish a new CIAM Sub-Committee</a:t>
            </a:r>
            <a:r>
              <a:rPr lang="en-GB" altLang="en-US" sz="2400" smtClean="0">
                <a:ea typeface="ＭＳ Ｐゴシック" pitchFamily="34" charset="-128"/>
              </a:rPr>
              <a:t> in order to cover the corresponding events</a:t>
            </a:r>
          </a:p>
          <a:p>
            <a:pPr algn="just" eaLnBrk="1" hangingPunct="1">
              <a:buFontTx/>
              <a:buNone/>
            </a:pPr>
            <a:r>
              <a:rPr lang="en-GB" altLang="en-US" sz="2400" smtClean="0">
                <a:ea typeface="ＭＳ Ｐゴシック" pitchFamily="34" charset="-128"/>
              </a:rPr>
              <a:t>	</a:t>
            </a:r>
            <a:r>
              <a:rPr lang="en-GB" altLang="en-US" sz="2400" b="1" smtClean="0">
                <a:ea typeface="ＭＳ Ｐゴシック" pitchFamily="34" charset="-128"/>
              </a:rPr>
              <a:t>Coordination can be done on behalf of the CIAM Bureau </a:t>
            </a:r>
          </a:p>
          <a:p>
            <a:pPr algn="just" eaLnBrk="1" hangingPunct="1">
              <a:buFontTx/>
              <a:buNone/>
            </a:pPr>
            <a:r>
              <a:rPr lang="en-GB" altLang="en-US" sz="2400" smtClean="0">
                <a:ea typeface="ＭＳ Ｐゴシック" pitchFamily="34" charset="-128"/>
              </a:rPr>
              <a:t>	</a:t>
            </a:r>
            <a:r>
              <a:rPr lang="en-GB" altLang="en-US" sz="2200" b="1" i="1" smtClean="0">
                <a:ea typeface="ＭＳ Ｐゴシック" pitchFamily="34" charset="-128"/>
              </a:rPr>
              <a:t>Note: </a:t>
            </a:r>
            <a:r>
              <a:rPr lang="en-GB" altLang="en-US" sz="2200" i="1" smtClean="0">
                <a:ea typeface="ＭＳ Ｐゴシック" pitchFamily="34" charset="-128"/>
              </a:rPr>
              <a:t>a new CIAM Sub-committee will be necessary only when specific FAI classes with real international competitions will be realized</a:t>
            </a:r>
            <a:endParaRPr lang="fr-FR" altLang="en-US" sz="2200" i="1" smtClean="0">
              <a:solidFill>
                <a:srgbClr val="FFC000"/>
              </a:solidFill>
              <a:ea typeface="ＭＳ Ｐゴシック" pitchFamily="34" charset="-128"/>
            </a:endParaRPr>
          </a:p>
        </p:txBody>
      </p:sp>
      <p:sp>
        <p:nvSpPr>
          <p:cNvPr id="27651" name="Titre 1"/>
          <p:cNvSpPr>
            <a:spLocks noGrp="1"/>
          </p:cNvSpPr>
          <p:nvPr>
            <p:ph type="title"/>
          </p:nvPr>
        </p:nvSpPr>
        <p:spPr bwMode="auto">
          <a:xfrm>
            <a:off x="422275" y="290513"/>
            <a:ext cx="8229600" cy="530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en-US" smtClean="0">
                <a:ea typeface="ＭＳ Ｐゴシック" pitchFamily="34" charset="-128"/>
              </a:rPr>
              <a:t>Conclusion</a:t>
            </a:r>
            <a:endParaRPr lang="fr-FR" altLang="en-US" sz="240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re 1"/>
          <p:cNvSpPr>
            <a:spLocks noGrp="1"/>
          </p:cNvSpPr>
          <p:nvPr>
            <p:ph type="ctrTitle"/>
          </p:nvPr>
        </p:nvSpPr>
        <p:spPr bwMode="auto">
          <a:xfrm>
            <a:off x="677863" y="2130425"/>
            <a:ext cx="7772400" cy="6302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CH" altLang="en-US" smtClean="0">
                <a:ea typeface="ＭＳ Ｐゴシック" pitchFamily="34" charset="-128"/>
              </a:rPr>
              <a:t>Agenda Item 7.12</a:t>
            </a:r>
          </a:p>
        </p:txBody>
      </p:sp>
      <p:sp>
        <p:nvSpPr>
          <p:cNvPr id="12291" name="Sous-titre 2"/>
          <p:cNvSpPr>
            <a:spLocks noGrp="1"/>
          </p:cNvSpPr>
          <p:nvPr>
            <p:ph type="subTitle" idx="1"/>
          </p:nvPr>
        </p:nvSpPr>
        <p:spPr bwMode="auto">
          <a:xfrm>
            <a:off x="627063" y="3030538"/>
            <a:ext cx="7874000" cy="16938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CH" altLang="en-US" smtClean="0">
                <a:ea typeface="ＭＳ Ｐゴシック" pitchFamily="34" charset="-128"/>
              </a:rPr>
              <a:t>UAV WG Report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49225" y="1019175"/>
            <a:ext cx="8875713" cy="50990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fr-FR" altLang="en-US" sz="2400" b="1" smtClean="0">
                <a:ea typeface="ＭＳ Ｐゴシック" pitchFamily="34" charset="-128"/>
              </a:rPr>
              <a:t>Decision of the 2014 CIAM Plenary Meeting </a:t>
            </a:r>
            <a:r>
              <a:rPr lang="en-US" altLang="en-US" sz="2000" i="1" smtClean="0">
                <a:ea typeface="ＭＳ Ｐゴシック" pitchFamily="34" charset="-128"/>
              </a:rPr>
              <a:t>(approved unanimously)</a:t>
            </a:r>
            <a:r>
              <a:rPr lang="en-US" altLang="en-US" sz="2000" b="1" smtClean="0">
                <a:ea typeface="ＭＳ Ｐゴシック" pitchFamily="34" charset="-128"/>
              </a:rPr>
              <a:t>:</a:t>
            </a:r>
            <a:r>
              <a:rPr lang="en-US" altLang="en-US" sz="2000" smtClean="0">
                <a:ea typeface="ＭＳ Ｐゴシック" pitchFamily="34" charset="-128"/>
              </a:rPr>
              <a:t> UAV/UAS Working Group to be ready for the December Bureau Meeting</a:t>
            </a:r>
          </a:p>
          <a:p>
            <a:pPr algn="just" eaLnBrk="1" hangingPunct="1">
              <a:spcBef>
                <a:spcPts val="1800"/>
              </a:spcBef>
            </a:pPr>
            <a:r>
              <a:rPr lang="fr-FR" altLang="en-US" sz="2400" b="1" smtClean="0">
                <a:ea typeface="ＭＳ Ｐゴシック" pitchFamily="34" charset="-128"/>
              </a:rPr>
              <a:t>Terms of Reference of the UAV WG </a:t>
            </a:r>
            <a:r>
              <a:rPr lang="fr-FR" altLang="en-US" sz="2200" i="1" smtClean="0">
                <a:ea typeface="ＭＳ Ｐゴシック" pitchFamily="34" charset="-128"/>
              </a:rPr>
              <a:t>(version 1.0 - June 2014)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fr-FR" altLang="en-US" sz="2000" b="1" smtClean="0">
                <a:ea typeface="ＭＳ Ｐゴシック" pitchFamily="34" charset="-128"/>
              </a:rPr>
              <a:t>Mission:</a:t>
            </a:r>
          </a:p>
          <a:p>
            <a:pPr marL="898525" lvl="2" indent="-179388" algn="just" eaLnBrk="1" hangingPunct="1">
              <a:spcBef>
                <a:spcPct val="0"/>
              </a:spcBef>
            </a:pPr>
            <a:r>
              <a:rPr lang="en-GB" altLang="en-US" sz="2000" smtClean="0">
                <a:ea typeface="ＭＳ Ｐゴシック" pitchFamily="34" charset="-128"/>
              </a:rPr>
              <a:t>To evaluate the impact for CIAM activities of the current available technology especially regarding the sporting activity and events</a:t>
            </a:r>
            <a:endParaRPr lang="fr-FR" altLang="en-US" sz="2000" smtClean="0">
              <a:ea typeface="ＭＳ Ｐゴシック" pitchFamily="34" charset="-128"/>
            </a:endParaRPr>
          </a:p>
          <a:p>
            <a:pPr marL="898525" lvl="2" indent="-179388" algn="just" eaLnBrk="1" hangingPunct="1">
              <a:spcBef>
                <a:spcPct val="0"/>
              </a:spcBef>
            </a:pPr>
            <a:r>
              <a:rPr lang="en-GB" altLang="en-US" sz="2000" smtClean="0">
                <a:ea typeface="ＭＳ Ｐゴシック" pitchFamily="34" charset="-128"/>
              </a:rPr>
              <a:t>To prepare a draft rule to be considered as a base for future sporting events and consider whether a test event can be organized</a:t>
            </a:r>
            <a:endParaRPr lang="fr-FR" altLang="en-US" sz="2000" smtClean="0">
              <a:ea typeface="ＭＳ Ｐゴシック" pitchFamily="34" charset="-128"/>
            </a:endParaRPr>
          </a:p>
          <a:p>
            <a:pPr marL="898525" lvl="2" indent="-179388" algn="just" eaLnBrk="1" hangingPunct="1">
              <a:spcBef>
                <a:spcPct val="0"/>
              </a:spcBef>
            </a:pPr>
            <a:r>
              <a:rPr lang="en-US" altLang="en-US" sz="2000" smtClean="0">
                <a:ea typeface="ＭＳ Ｐゴシック" pitchFamily="34" charset="-128"/>
              </a:rPr>
              <a:t>To define the interest of a new separate Sub-Committee and the qualifications required for the members of such a Sub-Committee </a:t>
            </a:r>
            <a:endParaRPr lang="fr-FR" altLang="en-US" sz="2000" smtClean="0">
              <a:ea typeface="ＭＳ Ｐゴシック" pitchFamily="34" charset="-128"/>
            </a:endParaRPr>
          </a:p>
          <a:p>
            <a:pPr marL="898525" lvl="2" indent="-179388" algn="just" eaLnBrk="1" hangingPunct="1">
              <a:spcBef>
                <a:spcPct val="0"/>
              </a:spcBef>
            </a:pPr>
            <a:r>
              <a:rPr lang="en-GB" altLang="en-US" sz="2000" smtClean="0">
                <a:ea typeface="ＭＳ Ｐゴシック" pitchFamily="34" charset="-128"/>
              </a:rPr>
              <a:t>If so tasked by CIAM Bureau, to prepare the necessary rules modifications in order to establish a new Sub-Committee</a:t>
            </a:r>
            <a:endParaRPr lang="en-US" altLang="en-US" sz="2000" smtClean="0">
              <a:ea typeface="ＭＳ Ｐゴシック" pitchFamily="34" charset="-128"/>
            </a:endParaRPr>
          </a:p>
          <a:p>
            <a:pPr lvl="1" algn="just" eaLnBrk="1" hangingPunct="1">
              <a:spcBef>
                <a:spcPts val="600"/>
              </a:spcBef>
            </a:pPr>
            <a:r>
              <a:rPr lang="en-US" altLang="en-US" sz="2000" b="1" smtClean="0">
                <a:ea typeface="ＭＳ Ｐゴシック" pitchFamily="34" charset="-128"/>
              </a:rPr>
              <a:t>Term of the Working Group: </a:t>
            </a:r>
            <a:r>
              <a:rPr lang="en-US" altLang="en-US" sz="2000" smtClean="0">
                <a:ea typeface="ＭＳ Ｐゴシック" pitchFamily="34" charset="-128"/>
              </a:rPr>
              <a:t>from June 2014 to April 2015</a:t>
            </a:r>
          </a:p>
          <a:p>
            <a:pPr lvl="1" algn="just" eaLnBrk="1" hangingPunct="1"/>
            <a:endParaRPr lang="fr-FR" altLang="en-US" sz="2000" b="1" smtClean="0">
              <a:ea typeface="ＭＳ Ｐゴシック" pitchFamily="34" charset="-128"/>
            </a:endParaRPr>
          </a:p>
        </p:txBody>
      </p:sp>
      <p:sp>
        <p:nvSpPr>
          <p:cNvPr id="13315" name="Titre 1"/>
          <p:cNvSpPr>
            <a:spLocks noGrp="1"/>
          </p:cNvSpPr>
          <p:nvPr>
            <p:ph type="title"/>
          </p:nvPr>
        </p:nvSpPr>
        <p:spPr bwMode="auto">
          <a:xfrm>
            <a:off x="0" y="239713"/>
            <a:ext cx="9144000" cy="5286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en-US" smtClean="0">
                <a:ea typeface="ＭＳ Ｐゴシック" pitchFamily="34" charset="-128"/>
              </a:rPr>
              <a:t>Terms of Reference of the UAVWG</a:t>
            </a:r>
            <a:endParaRPr lang="fr-FR" altLang="en-US" sz="240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41288" y="1223963"/>
            <a:ext cx="8874125" cy="4724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n-GB" altLang="en-US" sz="2400" b="1" smtClean="0">
                <a:ea typeface="ＭＳ Ｐゴシック" pitchFamily="34" charset="-128"/>
              </a:rPr>
              <a:t>Chairman</a:t>
            </a:r>
            <a:r>
              <a:rPr lang="en-GB" altLang="en-US" sz="2000" b="1" smtClean="0">
                <a:ea typeface="ＭＳ Ｐゴシック" pitchFamily="34" charset="-128"/>
              </a:rPr>
              <a:t>:</a:t>
            </a:r>
            <a:r>
              <a:rPr lang="en-GB" altLang="en-US" sz="2000" smtClean="0">
                <a:ea typeface="ＭＳ Ｐゴシック" pitchFamily="34" charset="-128"/>
              </a:rPr>
              <a:t> Bruno DELOR - France (CIAM 1</a:t>
            </a:r>
            <a:r>
              <a:rPr lang="en-GB" altLang="en-US" sz="2000" baseline="30000" smtClean="0">
                <a:ea typeface="ＭＳ Ｐゴシック" pitchFamily="34" charset="-128"/>
              </a:rPr>
              <a:t>st</a:t>
            </a:r>
            <a:r>
              <a:rPr lang="en-GB" altLang="en-US" sz="2000" smtClean="0">
                <a:ea typeface="ＭＳ Ｐゴシック" pitchFamily="34" charset="-128"/>
              </a:rPr>
              <a:t> VP and CIAM delegate)</a:t>
            </a:r>
          </a:p>
          <a:p>
            <a:pPr algn="just" eaLnBrk="1" hangingPunct="1">
              <a:spcBef>
                <a:spcPts val="1800"/>
              </a:spcBef>
            </a:pPr>
            <a:r>
              <a:rPr lang="en-GB" altLang="en-US" sz="2400" b="1" smtClean="0">
                <a:ea typeface="ＭＳ Ｐゴシック" pitchFamily="34" charset="-128"/>
              </a:rPr>
              <a:t>Members:</a:t>
            </a:r>
            <a:endParaRPr lang="en-GB" altLang="en-US" sz="2200" i="1" smtClean="0">
              <a:ea typeface="ＭＳ Ｐゴシック" pitchFamily="34" charset="-128"/>
            </a:endParaRPr>
          </a:p>
          <a:p>
            <a:pPr lvl="1" algn="just" eaLnBrk="1" hangingPunct="1">
              <a:spcBef>
                <a:spcPts val="600"/>
              </a:spcBef>
            </a:pPr>
            <a:r>
              <a:rPr lang="en-GB" altLang="en-US" sz="2000" smtClean="0">
                <a:ea typeface="ＭＳ Ｐゴシック" pitchFamily="34" charset="-128"/>
              </a:rPr>
              <a:t>Narve JENSEN - Norway (CIAM 2</a:t>
            </a:r>
            <a:r>
              <a:rPr lang="en-GB" altLang="en-US" sz="2000" baseline="30000" smtClean="0">
                <a:ea typeface="ＭＳ Ｐゴシック" pitchFamily="34" charset="-128"/>
              </a:rPr>
              <a:t>nd</a:t>
            </a:r>
            <a:r>
              <a:rPr lang="en-GB" altLang="en-US" sz="2000" smtClean="0">
                <a:ea typeface="ＭＳ Ｐゴシック" pitchFamily="34" charset="-128"/>
              </a:rPr>
              <a:t> VP and CIAM delegate)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en-GB" altLang="en-US" sz="2000" smtClean="0">
                <a:ea typeface="ＭＳ Ｐゴシック" pitchFamily="34" charset="-128"/>
              </a:rPr>
              <a:t>Robert HERZOG - Belgium (CIAM Delegate)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en-GB" altLang="en-US" sz="2000" smtClean="0">
                <a:ea typeface="ＭＳ Ｐゴシック" pitchFamily="34" charset="-128"/>
              </a:rPr>
              <a:t>Ivan HOREJSI - Czech Republic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en-GB" altLang="en-US" sz="2000" smtClean="0">
                <a:ea typeface="ＭＳ Ｐゴシック" pitchFamily="34" charset="-128"/>
              </a:rPr>
              <a:t>John LANGFORD - USA (CIAM Space Models expert and CEO of AURORA Technologies)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en-GB" altLang="en-US" sz="2000" smtClean="0">
                <a:ea typeface="ＭＳ Ｐゴシック" pitchFamily="34" charset="-128"/>
              </a:rPr>
              <a:t>Bengt LINDGREN - Sweden (CIAM Delegate and CASI member)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en-GB" altLang="en-US" sz="2000" smtClean="0">
                <a:ea typeface="ＭＳ Ｐゴシック" pitchFamily="34" charset="-128"/>
              </a:rPr>
              <a:t>Graham LYNN (EAS Aeromodelling representant) - United Kingdom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en-GB" altLang="en-US" sz="2000" smtClean="0">
                <a:ea typeface="ＭＳ Ｐゴシック" pitchFamily="34" charset="-128"/>
              </a:rPr>
              <a:t>Jure PECAR - Slovenia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en-GB" altLang="en-US" sz="2000" smtClean="0">
                <a:ea typeface="ＭＳ Ｐゴシック" pitchFamily="34" charset="-128"/>
              </a:rPr>
              <a:t>David TRAINO - Australia </a:t>
            </a:r>
          </a:p>
          <a:p>
            <a:pPr lvl="1" algn="just" eaLnBrk="1" hangingPunct="1"/>
            <a:endParaRPr lang="fr-FR" altLang="en-US" sz="2000" b="1" smtClean="0">
              <a:ea typeface="ＭＳ Ｐゴシック" pitchFamily="34" charset="-128"/>
            </a:endParaRPr>
          </a:p>
        </p:txBody>
      </p:sp>
      <p:sp>
        <p:nvSpPr>
          <p:cNvPr id="14339" name="Titre 1"/>
          <p:cNvSpPr>
            <a:spLocks noGrp="1"/>
          </p:cNvSpPr>
          <p:nvPr>
            <p:ph type="title"/>
          </p:nvPr>
        </p:nvSpPr>
        <p:spPr bwMode="auto">
          <a:xfrm>
            <a:off x="422275" y="290513"/>
            <a:ext cx="8229600" cy="530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en-US" smtClean="0">
                <a:ea typeface="ＭＳ Ｐゴシック" pitchFamily="34" charset="-128"/>
              </a:rPr>
              <a:t>Composition of the UAV WG</a:t>
            </a:r>
            <a:endParaRPr lang="fr-FR" altLang="en-US" sz="240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9225" y="1019175"/>
            <a:ext cx="8875713" cy="5099050"/>
          </a:xfrm>
        </p:spPr>
        <p:txBody>
          <a:bodyPr/>
          <a:lstStyle/>
          <a:p>
            <a:pPr algn="just" eaLnBrk="1" hangingPunct="1">
              <a:defRPr/>
            </a:pPr>
            <a:r>
              <a:rPr lang="en-GB" sz="2400" b="1" dirty="0" smtClean="0">
                <a:cs typeface="+mn-cs"/>
              </a:rPr>
              <a:t>UAV WG Report</a:t>
            </a:r>
            <a:endParaRPr lang="en-GB" sz="2200" i="1" dirty="0" smtClean="0">
              <a:cs typeface="+mn-cs"/>
            </a:endParaRPr>
          </a:p>
          <a:p>
            <a:pPr lvl="1" algn="just" eaLnBrk="1" hangingPunct="1">
              <a:spcBef>
                <a:spcPts val="600"/>
              </a:spcBef>
              <a:defRPr/>
            </a:pPr>
            <a:r>
              <a:rPr lang="en-GB" sz="2000" b="1" dirty="0" smtClean="0"/>
              <a:t>Edition 1.1 </a:t>
            </a:r>
            <a:r>
              <a:rPr lang="en-GB" sz="2000" dirty="0" smtClean="0"/>
              <a:t>- 1</a:t>
            </a:r>
            <a:r>
              <a:rPr lang="en-GB" sz="2000" baseline="30000" dirty="0" smtClean="0"/>
              <a:t>st</a:t>
            </a:r>
            <a:r>
              <a:rPr lang="en-GB" sz="2000" dirty="0" smtClean="0"/>
              <a:t> September 2014</a:t>
            </a:r>
            <a:r>
              <a:rPr lang="en-GB" sz="2000" b="1" dirty="0" smtClean="0"/>
              <a:t>: </a:t>
            </a:r>
            <a:r>
              <a:rPr lang="en-GB" sz="2000" dirty="0" smtClean="0"/>
              <a:t>as validated by the members of the UAVWG</a:t>
            </a:r>
          </a:p>
          <a:p>
            <a:pPr lvl="1" algn="just" eaLnBrk="1" hangingPunct="1">
              <a:spcBef>
                <a:spcPts val="600"/>
              </a:spcBef>
              <a:defRPr/>
            </a:pPr>
            <a:r>
              <a:rPr lang="en-GB" sz="2000" b="1" dirty="0" smtClean="0"/>
              <a:t>Edition 2 </a:t>
            </a:r>
            <a:r>
              <a:rPr lang="en-GB" sz="2000" dirty="0" smtClean="0"/>
              <a:t>- 20 January 2</a:t>
            </a:r>
            <a:r>
              <a:rPr lang="en-GB" sz="2000" b="1" dirty="0" smtClean="0"/>
              <a:t>015</a:t>
            </a:r>
            <a:r>
              <a:rPr lang="en-GB" sz="2000" dirty="0" smtClean="0"/>
              <a:t>: final report as evaluated by the CIAM Bureau for presentation to the CIAM Plenary Meeting</a:t>
            </a:r>
          </a:p>
          <a:p>
            <a:pPr algn="just" eaLnBrk="1" hangingPunct="1">
              <a:spcBef>
                <a:spcPts val="1800"/>
              </a:spcBef>
              <a:defRPr/>
            </a:pPr>
            <a:r>
              <a:rPr lang="en-GB" sz="2400" b="1" dirty="0" smtClean="0">
                <a:cs typeface="+mn-cs"/>
              </a:rPr>
              <a:t>Draft Rule for Drone Model Aircraft Event</a:t>
            </a:r>
            <a:endParaRPr lang="en-GB" sz="2200" i="1" dirty="0" smtClean="0">
              <a:cs typeface="+mn-cs"/>
            </a:endParaRPr>
          </a:p>
          <a:p>
            <a:pPr lvl="1" algn="just" eaLnBrk="1" hangingPunct="1">
              <a:spcBef>
                <a:spcPts val="600"/>
              </a:spcBef>
              <a:defRPr/>
            </a:pPr>
            <a:r>
              <a:rPr lang="en-GB" sz="2000" b="1" dirty="0" smtClean="0"/>
              <a:t>Edition 1 </a:t>
            </a:r>
            <a:r>
              <a:rPr lang="en-GB" sz="2000" dirty="0" smtClean="0"/>
              <a:t>- 1</a:t>
            </a:r>
            <a:r>
              <a:rPr lang="en-GB" sz="2000" baseline="30000" dirty="0" smtClean="0"/>
              <a:t>st</a:t>
            </a:r>
            <a:r>
              <a:rPr lang="en-GB" sz="2000" dirty="0" smtClean="0"/>
              <a:t> May 2015</a:t>
            </a:r>
          </a:p>
          <a:p>
            <a:pPr lvl="1" algn="just" eaLnBrk="1" hangingPunct="1">
              <a:spcBef>
                <a:spcPts val="600"/>
              </a:spcBef>
              <a:defRPr/>
            </a:pPr>
            <a:r>
              <a:rPr lang="en-GB" sz="2000" b="1" dirty="0" smtClean="0"/>
              <a:t>Two types of events are covered in the document:</a:t>
            </a:r>
          </a:p>
          <a:p>
            <a:pPr lvl="2" algn="just" eaLnBrk="1" hangingPunct="1">
              <a:spcBef>
                <a:spcPts val="600"/>
              </a:spcBef>
              <a:defRPr/>
            </a:pPr>
            <a:r>
              <a:rPr lang="en-GB" sz="2000" dirty="0" smtClean="0"/>
              <a:t>Contest event for multi-rotors (FPV Racing and Freestyle Aerobatics)</a:t>
            </a:r>
          </a:p>
          <a:p>
            <a:pPr lvl="2" algn="just" eaLnBrk="1" hangingPunct="1">
              <a:spcBef>
                <a:spcPts val="600"/>
              </a:spcBef>
              <a:defRPr/>
            </a:pPr>
            <a:r>
              <a:rPr lang="en-GB" sz="2000" dirty="0" smtClean="0"/>
              <a:t>Recreational event for based on a list of flight tasks to be done  (for multi-rotors and/or fixed wing drones)</a:t>
            </a:r>
          </a:p>
          <a:p>
            <a:pPr marL="0" lvl="2" indent="-360000" algn="just" eaLnBrk="1" hangingPunct="1">
              <a:spcBef>
                <a:spcPts val="600"/>
              </a:spcBef>
              <a:buClr>
                <a:srgbClr val="FF0000"/>
              </a:buClr>
              <a:buSzPct val="120000"/>
              <a:buFont typeface="Wingdings 3" pitchFamily="18" charset="2"/>
              <a:buChar char=""/>
              <a:defRPr/>
            </a:pPr>
            <a:r>
              <a:rPr lang="en-GB" b="1" i="1" dirty="0" smtClean="0">
                <a:solidFill>
                  <a:srgbClr val="FF0000"/>
                </a:solidFill>
              </a:rPr>
              <a:t>Basis of the discussion for the Open Forum</a:t>
            </a:r>
          </a:p>
          <a:p>
            <a:pPr lvl="1" algn="just" eaLnBrk="1" hangingPunct="1">
              <a:defRPr/>
            </a:pPr>
            <a:endParaRPr lang="fr-FR" sz="2000" b="1" dirty="0"/>
          </a:p>
        </p:txBody>
      </p:sp>
      <p:sp>
        <p:nvSpPr>
          <p:cNvPr id="15363" name="Titre 1"/>
          <p:cNvSpPr>
            <a:spLocks noGrp="1"/>
          </p:cNvSpPr>
          <p:nvPr>
            <p:ph type="title"/>
          </p:nvPr>
        </p:nvSpPr>
        <p:spPr bwMode="auto">
          <a:xfrm>
            <a:off x="422275" y="290513"/>
            <a:ext cx="8229600" cy="530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en-US" smtClean="0">
                <a:ea typeface="ＭＳ Ｐゴシック" pitchFamily="34" charset="-128"/>
              </a:rPr>
              <a:t>UAV WG produced documents </a:t>
            </a:r>
            <a:endParaRPr lang="fr-FR" altLang="en-US" sz="240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re 1"/>
          <p:cNvSpPr>
            <a:spLocks noGrp="1"/>
          </p:cNvSpPr>
          <p:nvPr>
            <p:ph type="ctrTitle"/>
          </p:nvPr>
        </p:nvSpPr>
        <p:spPr bwMode="auto">
          <a:xfrm>
            <a:off x="677863" y="2130425"/>
            <a:ext cx="7772400" cy="6302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CH" altLang="en-US" smtClean="0">
                <a:ea typeface="ＭＳ Ｐゴシック" pitchFamily="34" charset="-128"/>
              </a:rPr>
              <a:t>Agenda Item 13</a:t>
            </a:r>
          </a:p>
        </p:txBody>
      </p:sp>
      <p:sp>
        <p:nvSpPr>
          <p:cNvPr id="16387" name="Sous-titre 2"/>
          <p:cNvSpPr>
            <a:spLocks noGrp="1"/>
          </p:cNvSpPr>
          <p:nvPr>
            <p:ph type="subTitle" idx="1"/>
          </p:nvPr>
        </p:nvSpPr>
        <p:spPr bwMode="auto">
          <a:xfrm>
            <a:off x="627063" y="3030538"/>
            <a:ext cx="7874000" cy="16938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CH" altLang="en-US" smtClean="0">
                <a:ea typeface="ＭＳ Ｐゴシック" pitchFamily="34" charset="-128"/>
              </a:rPr>
              <a:t>Open Forum</a:t>
            </a:r>
          </a:p>
          <a:p>
            <a:pPr eaLnBrk="1" hangingPunct="1"/>
            <a:r>
              <a:rPr lang="fr-CH" altLang="en-US" smtClean="0">
                <a:ea typeface="ＭＳ Ｐゴシック" pitchFamily="34" charset="-128"/>
              </a:rPr>
              <a:t>UAV WG Report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14300" y="752475"/>
            <a:ext cx="8905875" cy="52625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ct val="0"/>
              </a:spcBef>
            </a:pPr>
            <a:r>
              <a:rPr lang="en-GB" altLang="en-US" sz="2400" b="1" smtClean="0">
                <a:ea typeface="ＭＳ Ｐゴシック" pitchFamily="34" charset="-128"/>
              </a:rPr>
              <a:t>3 Classes </a:t>
            </a:r>
            <a:r>
              <a:rPr lang="en-GB" altLang="en-US" sz="2400" smtClean="0">
                <a:ea typeface="ＭＳ Ｐゴシック" pitchFamily="34" charset="-128"/>
              </a:rPr>
              <a:t>covering aircraft which does not carry a human being </a:t>
            </a:r>
            <a:r>
              <a:rPr lang="en-GB" altLang="en-US" sz="2400" b="1" smtClean="0">
                <a:ea typeface="ＭＳ Ｐゴシック" pitchFamily="34" charset="-128"/>
              </a:rPr>
              <a:t>:</a:t>
            </a:r>
            <a:endParaRPr lang="en-GB" altLang="en-US" sz="2200" b="1" i="1" smtClean="0">
              <a:ea typeface="ＭＳ Ｐゴシック" pitchFamily="34" charset="-128"/>
            </a:endParaRPr>
          </a:p>
          <a:p>
            <a:pPr lvl="1" algn="just" eaLnBrk="1" hangingPunct="1">
              <a:spcBef>
                <a:spcPts val="300"/>
              </a:spcBef>
            </a:pPr>
            <a:r>
              <a:rPr lang="en-GB" altLang="en-US" sz="2000" b="1" smtClean="0">
                <a:ea typeface="ＭＳ Ｐゴシック" pitchFamily="34" charset="-128"/>
              </a:rPr>
              <a:t>Class F- </a:t>
            </a:r>
            <a:r>
              <a:rPr lang="en-GB" altLang="en-US" sz="2000" smtClean="0">
                <a:ea typeface="ＭＳ Ｐゴシック" pitchFamily="34" charset="-128"/>
              </a:rPr>
              <a:t>Model Aircraft 	</a:t>
            </a:r>
            <a:r>
              <a:rPr lang="en-GB" altLang="en-US" sz="2000" b="1" smtClean="0">
                <a:solidFill>
                  <a:srgbClr val="FF0000"/>
                </a:solidFill>
                <a:ea typeface="ＭＳ Ｐゴシック" pitchFamily="34" charset="-128"/>
                <a:sym typeface="Wingdings 3" pitchFamily="18" charset="2"/>
              </a:rPr>
              <a:t> </a:t>
            </a:r>
            <a:r>
              <a:rPr lang="en-GB" altLang="en-US" sz="2000" b="1" i="1" smtClean="0">
                <a:solidFill>
                  <a:srgbClr val="FF0000"/>
                </a:solidFill>
                <a:ea typeface="ＭＳ Ｐゴシック" pitchFamily="34" charset="-128"/>
                <a:sym typeface="Wingdings 3" pitchFamily="18" charset="2"/>
              </a:rPr>
              <a:t>CIAM</a:t>
            </a:r>
            <a:endParaRPr lang="en-GB" altLang="en-US" sz="2000" b="1" i="1" smtClean="0">
              <a:solidFill>
                <a:srgbClr val="FF0000"/>
              </a:solidFill>
              <a:ea typeface="ＭＳ Ｐゴシック" pitchFamily="34" charset="-128"/>
            </a:endParaRPr>
          </a:p>
          <a:p>
            <a:pPr lvl="1" algn="just" eaLnBrk="1" hangingPunct="1">
              <a:spcBef>
                <a:spcPts val="300"/>
              </a:spcBef>
            </a:pPr>
            <a:r>
              <a:rPr lang="en-GB" altLang="en-US" sz="2000" b="1" smtClean="0">
                <a:ea typeface="ＭＳ Ｐゴシック" pitchFamily="34" charset="-128"/>
              </a:rPr>
              <a:t>Class S </a:t>
            </a:r>
            <a:r>
              <a:rPr lang="en-GB" altLang="en-US" sz="2000" smtClean="0">
                <a:ea typeface="ＭＳ Ｐゴシック" pitchFamily="34" charset="-128"/>
              </a:rPr>
              <a:t>- Space Model </a:t>
            </a:r>
            <a:r>
              <a:rPr lang="en-GB" altLang="en-US" sz="2000" b="1" smtClean="0">
                <a:ea typeface="ＭＳ Ｐゴシック" pitchFamily="34" charset="-128"/>
              </a:rPr>
              <a:t>	</a:t>
            </a:r>
            <a:r>
              <a:rPr lang="en-GB" altLang="en-US" sz="2000" smtClean="0">
                <a:solidFill>
                  <a:srgbClr val="FF0000"/>
                </a:solidFill>
                <a:ea typeface="ＭＳ Ｐゴシック" pitchFamily="34" charset="-128"/>
                <a:sym typeface="Wingdings 3" pitchFamily="18" charset="2"/>
              </a:rPr>
              <a:t> </a:t>
            </a:r>
            <a:r>
              <a:rPr lang="en-GB" altLang="en-US" sz="2000" b="1" i="1" smtClean="0">
                <a:solidFill>
                  <a:srgbClr val="FF0000"/>
                </a:solidFill>
                <a:ea typeface="ＭＳ Ｐゴシック" pitchFamily="34" charset="-128"/>
                <a:sym typeface="Wingdings 3" pitchFamily="18" charset="2"/>
              </a:rPr>
              <a:t>CIAM</a:t>
            </a:r>
            <a:endParaRPr lang="en-GB" altLang="en-US" sz="2000" b="1" i="1" smtClean="0">
              <a:solidFill>
                <a:srgbClr val="FF0000"/>
              </a:solidFill>
              <a:ea typeface="ＭＳ Ｐゴシック" pitchFamily="34" charset="-128"/>
            </a:endParaRPr>
          </a:p>
          <a:p>
            <a:pPr lvl="1" algn="just" eaLnBrk="1" hangingPunct="1">
              <a:spcBef>
                <a:spcPts val="300"/>
              </a:spcBef>
            </a:pPr>
            <a:r>
              <a:rPr lang="en-GB" altLang="en-US" sz="2000" b="1" smtClean="0">
                <a:ea typeface="ＭＳ Ｐゴシック" pitchFamily="34" charset="-128"/>
              </a:rPr>
              <a:t>Class U </a:t>
            </a:r>
            <a:r>
              <a:rPr lang="en-GB" altLang="en-US" sz="2000" smtClean="0">
                <a:ea typeface="ＭＳ Ｐゴシック" pitchFamily="34" charset="-128"/>
              </a:rPr>
              <a:t>- Unmanned Aerial Vehicle (UAV)</a:t>
            </a:r>
            <a:r>
              <a:rPr lang="en-GB" altLang="en-US" sz="2000" b="1" smtClean="0">
                <a:ea typeface="ＭＳ Ｐゴシック" pitchFamily="34" charset="-128"/>
              </a:rPr>
              <a:t> </a:t>
            </a:r>
            <a:r>
              <a:rPr lang="en-GB" altLang="en-US" sz="2000" smtClean="0">
                <a:solidFill>
                  <a:srgbClr val="7030A0"/>
                </a:solidFill>
                <a:ea typeface="ＭＳ Ｐゴシック" pitchFamily="34" charset="-128"/>
                <a:sym typeface="Wingdings 3" pitchFamily="18" charset="2"/>
              </a:rPr>
              <a:t> </a:t>
            </a:r>
            <a:r>
              <a:rPr lang="en-GB" altLang="en-US" sz="2000" b="1" i="1" smtClean="0">
                <a:solidFill>
                  <a:srgbClr val="7030A0"/>
                </a:solidFill>
                <a:ea typeface="ＭＳ Ｐゴシック" pitchFamily="34" charset="-128"/>
                <a:sym typeface="Wingdings 3" pitchFamily="18" charset="2"/>
              </a:rPr>
              <a:t>CASI </a:t>
            </a:r>
            <a:r>
              <a:rPr lang="en-GB" altLang="en-US" sz="2000" i="1" smtClean="0">
                <a:solidFill>
                  <a:srgbClr val="7030A0"/>
                </a:solidFill>
                <a:ea typeface="ＭＳ Ｐゴシック" pitchFamily="34" charset="-128"/>
                <a:sym typeface="Wingdings 3" pitchFamily="18" charset="2"/>
              </a:rPr>
              <a:t>(Air Sport  General Commission)             </a:t>
            </a:r>
            <a:r>
              <a:rPr lang="en-GB" altLang="en-US" sz="2000" smtClean="0">
                <a:solidFill>
                  <a:srgbClr val="7030A0"/>
                </a:solidFill>
                <a:ea typeface="ＭＳ Ｐゴシック" pitchFamily="34" charset="-128"/>
                <a:sym typeface="Wingdings 3" pitchFamily="18" charset="2"/>
              </a:rPr>
              <a:t>                                                                                                     </a:t>
            </a:r>
            <a:endParaRPr lang="en-GB" altLang="en-US" sz="2000" smtClean="0">
              <a:solidFill>
                <a:srgbClr val="7030A0"/>
              </a:solidFill>
              <a:ea typeface="ＭＳ Ｐゴシック" pitchFamily="34" charset="-128"/>
            </a:endParaRPr>
          </a:p>
          <a:p>
            <a:pPr algn="just" eaLnBrk="1" hangingPunct="1">
              <a:spcBef>
                <a:spcPts val="600"/>
              </a:spcBef>
            </a:pPr>
            <a:r>
              <a:rPr lang="en-GB" altLang="en-US" sz="2400" b="1" smtClean="0">
                <a:ea typeface="ＭＳ Ｐゴシック" pitchFamily="34" charset="-128"/>
              </a:rPr>
              <a:t>Class F</a:t>
            </a:r>
            <a:r>
              <a:rPr lang="en-GB" altLang="en-US" sz="2000" b="1" smtClean="0">
                <a:ea typeface="ＭＳ Ｐゴシック" pitchFamily="34" charset="-128"/>
              </a:rPr>
              <a:t>:</a:t>
            </a:r>
            <a:r>
              <a:rPr lang="en-GB" altLang="en-US" sz="2000" smtClean="0">
                <a:ea typeface="ＭＳ Ｐゴシック" pitchFamily="34" charset="-128"/>
              </a:rPr>
              <a:t> </a:t>
            </a:r>
            <a:r>
              <a:rPr lang="en-GB" altLang="en-US" sz="2000" b="1" i="1" smtClean="0">
                <a:ea typeface="ＭＳ Ｐゴシック" pitchFamily="34" charset="-128"/>
              </a:rPr>
              <a:t>aircraft</a:t>
            </a:r>
            <a:r>
              <a:rPr lang="en-GB" altLang="en-US" sz="2000" smtClean="0">
                <a:ea typeface="ＭＳ Ｐゴシック" pitchFamily="34" charset="-128"/>
              </a:rPr>
              <a:t> of limited dimensions, with or without a propulsion device, not able to carry a human being and to be used </a:t>
            </a:r>
            <a:r>
              <a:rPr lang="en-GB" altLang="en-US" sz="2000" b="1" i="1" smtClean="0">
                <a:solidFill>
                  <a:srgbClr val="FF0000"/>
                </a:solidFill>
                <a:ea typeface="ＭＳ Ｐゴシック" pitchFamily="34" charset="-128"/>
              </a:rPr>
              <a:t>for competition, sport or recreational purposes</a:t>
            </a:r>
          </a:p>
          <a:p>
            <a:pPr algn="just" eaLnBrk="1" hangingPunct="1">
              <a:spcBef>
                <a:spcPts val="600"/>
              </a:spcBef>
            </a:pPr>
            <a:r>
              <a:rPr lang="en-GB" altLang="en-US" sz="2400" b="1" smtClean="0">
                <a:ea typeface="ＭＳ Ｐゴシック" pitchFamily="34" charset="-128"/>
              </a:rPr>
              <a:t>Class U</a:t>
            </a:r>
            <a:r>
              <a:rPr lang="en-GB" altLang="en-US" sz="2000" b="1" smtClean="0">
                <a:ea typeface="ＭＳ Ｐゴシック" pitchFamily="34" charset="-128"/>
              </a:rPr>
              <a:t>:</a:t>
            </a:r>
            <a:r>
              <a:rPr lang="en-GB" altLang="en-US" sz="2000" b="1" smtClean="0">
                <a:solidFill>
                  <a:srgbClr val="FF0000"/>
                </a:solidFill>
                <a:ea typeface="ＭＳ Ｐゴシック" pitchFamily="34" charset="-128"/>
              </a:rPr>
              <a:t> </a:t>
            </a:r>
            <a:r>
              <a:rPr lang="en-GB" altLang="en-US" sz="2000" b="1" i="1" smtClean="0">
                <a:ea typeface="ＭＳ Ｐゴシック" pitchFamily="34" charset="-128"/>
              </a:rPr>
              <a:t>aerodyne</a:t>
            </a:r>
            <a:r>
              <a:rPr lang="en-GB" altLang="en-US" sz="2000" smtClean="0">
                <a:ea typeface="ＭＳ Ｐゴシック" pitchFamily="34" charset="-128"/>
              </a:rPr>
              <a:t> with means of propulsion that does not carry a human, and which is designed </a:t>
            </a:r>
            <a:r>
              <a:rPr lang="en-GB" altLang="en-US" sz="2000" b="1" i="1" smtClean="0">
                <a:solidFill>
                  <a:srgbClr val="7030A0"/>
                </a:solidFill>
                <a:ea typeface="ＭＳ Ｐゴシック" pitchFamily="34" charset="-128"/>
              </a:rPr>
              <a:t>for scientific research, commercial, governmental or military purposes</a:t>
            </a:r>
          </a:p>
          <a:p>
            <a:pPr algn="just" eaLnBrk="1" hangingPunct="1">
              <a:spcBef>
                <a:spcPts val="600"/>
              </a:spcBef>
            </a:pPr>
            <a:r>
              <a:rPr lang="en-GB" altLang="en-US" sz="2400" b="1" smtClean="0">
                <a:ea typeface="ＭＳ Ｐゴシック" pitchFamily="34" charset="-128"/>
              </a:rPr>
              <a:t>Class S</a:t>
            </a:r>
            <a:r>
              <a:rPr lang="en-GB" altLang="en-US" sz="2000" b="1" smtClean="0">
                <a:ea typeface="ＭＳ Ｐゴシック" pitchFamily="34" charset="-128"/>
              </a:rPr>
              <a:t>:</a:t>
            </a:r>
            <a:r>
              <a:rPr lang="en-GB" altLang="en-US" sz="2000" b="1" smtClean="0">
                <a:solidFill>
                  <a:srgbClr val="FF0000"/>
                </a:solidFill>
                <a:ea typeface="ＭＳ Ｐゴシック" pitchFamily="34" charset="-128"/>
              </a:rPr>
              <a:t> </a:t>
            </a:r>
            <a:r>
              <a:rPr lang="en-GB" altLang="en-US" sz="2000" b="1" smtClean="0">
                <a:ea typeface="ＭＳ Ｐゴシック" pitchFamily="34" charset="-128"/>
              </a:rPr>
              <a:t>spacecraft </a:t>
            </a:r>
            <a:r>
              <a:rPr lang="en-GB" altLang="en-US" sz="2000" smtClean="0">
                <a:ea typeface="ＭＳ Ｐゴシック" pitchFamily="34" charset="-128"/>
              </a:rPr>
              <a:t>or </a:t>
            </a:r>
            <a:r>
              <a:rPr lang="en-GB" altLang="en-US" sz="2000" b="1" smtClean="0">
                <a:ea typeface="ＭＳ Ｐゴシック" pitchFamily="34" charset="-128"/>
              </a:rPr>
              <a:t>aerospacecraft </a:t>
            </a:r>
            <a:r>
              <a:rPr lang="en-GB" altLang="en-US" sz="2000" smtClean="0">
                <a:ea typeface="ＭＳ Ｐゴシック" pitchFamily="34" charset="-128"/>
              </a:rPr>
              <a:t>of limited dimensions and limited payload-carrying capability unable to carry a human being or commercial payloads )</a:t>
            </a:r>
            <a:r>
              <a:rPr lang="en-GB" altLang="en-US" sz="2000" b="1" smtClean="0">
                <a:ea typeface="ＭＳ Ｐゴシック" pitchFamily="34" charset="-128"/>
              </a:rPr>
              <a:t> </a:t>
            </a:r>
            <a:r>
              <a:rPr lang="en-GB" altLang="en-US" sz="2000" smtClean="0">
                <a:solidFill>
                  <a:srgbClr val="FF0000"/>
                </a:solidFill>
                <a:ea typeface="ＭＳ Ｐゴシック" pitchFamily="34" charset="-128"/>
                <a:sym typeface="Wingdings 3" pitchFamily="18" charset="2"/>
              </a:rPr>
              <a:t> </a:t>
            </a:r>
            <a:r>
              <a:rPr lang="en-GB" altLang="en-US" sz="2000" i="1" smtClean="0">
                <a:solidFill>
                  <a:srgbClr val="FF0000"/>
                </a:solidFill>
                <a:ea typeface="ＭＳ Ｐゴシック" pitchFamily="34" charset="-128"/>
                <a:sym typeface="Wingdings 3" pitchFamily="18" charset="2"/>
              </a:rPr>
              <a:t>Class S is not affected by UAV considerations</a:t>
            </a:r>
            <a:endParaRPr lang="en-GB" altLang="en-US" sz="2000" i="1" smtClean="0">
              <a:solidFill>
                <a:srgbClr val="FF0000"/>
              </a:solidFill>
              <a:ea typeface="ＭＳ Ｐゴシック" pitchFamily="34" charset="-128"/>
            </a:endParaRPr>
          </a:p>
        </p:txBody>
      </p:sp>
      <p:sp>
        <p:nvSpPr>
          <p:cNvPr id="17411" name="Titre 1"/>
          <p:cNvSpPr>
            <a:spLocks noGrp="1"/>
          </p:cNvSpPr>
          <p:nvPr>
            <p:ph type="title"/>
          </p:nvPr>
        </p:nvSpPr>
        <p:spPr bwMode="auto">
          <a:xfrm>
            <a:off x="422275" y="161925"/>
            <a:ext cx="8229600" cy="530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en-US" smtClean="0">
                <a:ea typeface="ＭＳ Ｐゴシック" pitchFamily="34" charset="-128"/>
              </a:rPr>
              <a:t>FAI Classification</a:t>
            </a:r>
            <a:endParaRPr lang="fr-FR" altLang="en-US" sz="200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06363" y="787400"/>
            <a:ext cx="8905875" cy="51514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ts val="2400"/>
              </a:spcBef>
            </a:pPr>
            <a:r>
              <a:rPr lang="en-GB" altLang="en-US" sz="2400" b="1" smtClean="0">
                <a:ea typeface="ＭＳ Ｐゴシック" pitchFamily="34" charset="-128"/>
              </a:rPr>
              <a:t>Impact of technology on the actual FAI Model Aircraft Classes</a:t>
            </a:r>
            <a:endParaRPr lang="en-GB" altLang="en-US" sz="2400" i="1" smtClean="0">
              <a:ea typeface="ＭＳ Ｐゴシック" pitchFamily="34" charset="-128"/>
            </a:endParaRPr>
          </a:p>
          <a:p>
            <a:pPr lvl="1" algn="just" eaLnBrk="1" hangingPunct="1">
              <a:spcBef>
                <a:spcPts val="300"/>
              </a:spcBef>
            </a:pPr>
            <a:r>
              <a:rPr lang="en-GB" altLang="en-US" sz="2000" smtClean="0">
                <a:ea typeface="ＭＳ Ｐゴシック" pitchFamily="34" charset="-128"/>
              </a:rPr>
              <a:t>Actual FAI model aircraft classes are defined for competition purposes only</a:t>
            </a:r>
          </a:p>
          <a:p>
            <a:pPr lvl="1" algn="just" eaLnBrk="1" hangingPunct="1">
              <a:spcBef>
                <a:spcPts val="300"/>
              </a:spcBef>
            </a:pPr>
            <a:r>
              <a:rPr lang="en-GB" altLang="en-US" sz="2000" smtClean="0">
                <a:ea typeface="ＭＳ Ｐゴシック" pitchFamily="34" charset="-128"/>
              </a:rPr>
              <a:t>Use of electronic devices offers possibility of increased performances</a:t>
            </a:r>
          </a:p>
          <a:p>
            <a:pPr marL="1074738" lvl="2" indent="-363538" algn="just" eaLnBrk="1" hangingPunct="1">
              <a:spcBef>
                <a:spcPts val="600"/>
              </a:spcBef>
              <a:buClr>
                <a:srgbClr val="FF0000"/>
              </a:buClr>
              <a:buSzPct val="120000"/>
              <a:buFont typeface="Wingdings 3" pitchFamily="18" charset="2"/>
              <a:buChar char=""/>
            </a:pPr>
            <a:r>
              <a:rPr lang="en-GB" altLang="en-US" sz="2000" i="1" smtClean="0">
                <a:solidFill>
                  <a:srgbClr val="FF0000"/>
                </a:solidFill>
                <a:ea typeface="ＭＳ Ｐゴシック" pitchFamily="34" charset="-128"/>
              </a:rPr>
              <a:t>Each CIAM Sub-Committee must define if such devices can (or cannot) be used and the appropriate requirements and limitations</a:t>
            </a:r>
            <a:endParaRPr lang="en-GB" altLang="en-US" sz="2000" smtClean="0">
              <a:ea typeface="ＭＳ Ｐゴシック" pitchFamily="34" charset="-128"/>
            </a:endParaRPr>
          </a:p>
          <a:p>
            <a:pPr algn="just" eaLnBrk="1" hangingPunct="1">
              <a:spcBef>
                <a:spcPts val="900"/>
              </a:spcBef>
            </a:pPr>
            <a:r>
              <a:rPr lang="en-GB" altLang="en-US" sz="2400" b="1" smtClean="0">
                <a:ea typeface="ＭＳ Ｐゴシック" pitchFamily="34" charset="-128"/>
              </a:rPr>
              <a:t>New types of aircraft with possibility of different events </a:t>
            </a:r>
            <a:r>
              <a:rPr lang="en-GB" altLang="en-US" sz="2000" smtClean="0">
                <a:ea typeface="ＭＳ Ｐゴシック" pitchFamily="34" charset="-128"/>
              </a:rPr>
              <a:t>(recreational or competition)</a:t>
            </a:r>
          </a:p>
          <a:p>
            <a:pPr lvl="1" algn="just" eaLnBrk="1" hangingPunct="1">
              <a:spcBef>
                <a:spcPts val="300"/>
              </a:spcBef>
            </a:pPr>
            <a:r>
              <a:rPr lang="en-GB" altLang="en-US" sz="2000" smtClean="0">
                <a:ea typeface="ＭＳ Ｐゴシック" pitchFamily="34" charset="-128"/>
              </a:rPr>
              <a:t>CIAM must take attention on new activities possible with current available technology (FPV, circuit with GPS guidance, ...)</a:t>
            </a:r>
          </a:p>
          <a:p>
            <a:pPr lvl="1" algn="just" eaLnBrk="1" hangingPunct="1">
              <a:spcBef>
                <a:spcPts val="300"/>
              </a:spcBef>
            </a:pPr>
            <a:r>
              <a:rPr lang="en-GB" altLang="en-US" sz="2000" smtClean="0">
                <a:ea typeface="ＭＳ Ｐゴシック" pitchFamily="34" charset="-128"/>
              </a:rPr>
              <a:t>CIAM must show its interest for new types of model aircraft such as multi-rotor (multi-copter)</a:t>
            </a:r>
          </a:p>
        </p:txBody>
      </p:sp>
      <p:sp>
        <p:nvSpPr>
          <p:cNvPr id="18435" name="Titre 1"/>
          <p:cNvSpPr>
            <a:spLocks noGrp="1"/>
          </p:cNvSpPr>
          <p:nvPr>
            <p:ph type="title"/>
          </p:nvPr>
        </p:nvSpPr>
        <p:spPr bwMode="auto">
          <a:xfrm>
            <a:off x="422275" y="127000"/>
            <a:ext cx="8229600" cy="530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mtClean="0">
                <a:ea typeface="ＭＳ Ｐゴシック" pitchFamily="34" charset="-128"/>
              </a:rPr>
              <a:t>General considerations</a:t>
            </a:r>
            <a:endParaRPr lang="en-GB" altLang="en-US" sz="200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06363" y="1058863"/>
            <a:ext cx="8905875" cy="5283200"/>
          </a:xfr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ts val="1200"/>
              </a:spcBef>
              <a:defRPr/>
            </a:pPr>
            <a:r>
              <a:rPr lang="en-GB" sz="2400" b="1" u="sng" dirty="0" smtClean="0"/>
              <a:t>Recommendation 1</a:t>
            </a:r>
            <a:r>
              <a:rPr lang="en-GB" sz="2400" b="1" dirty="0" smtClean="0"/>
              <a:t>: </a:t>
            </a:r>
            <a:r>
              <a:rPr lang="en-GB" sz="2400" dirty="0" smtClean="0"/>
              <a:t>Consider as </a:t>
            </a:r>
            <a:r>
              <a:rPr lang="en-GB" sz="2400" dirty="0" err="1" smtClean="0"/>
              <a:t>aeromodelling</a:t>
            </a:r>
            <a:r>
              <a:rPr lang="en-GB" sz="2400" dirty="0" smtClean="0"/>
              <a:t> all sportive and recreational activities done with all types of aircraft of limited dimensions not able to carry a human being</a:t>
            </a:r>
            <a:endParaRPr lang="en-GB" sz="2400" i="1" dirty="0" smtClean="0"/>
          </a:p>
          <a:p>
            <a:pPr algn="just" eaLnBrk="1" hangingPunct="1">
              <a:spcBef>
                <a:spcPts val="2400"/>
              </a:spcBef>
              <a:defRPr/>
            </a:pPr>
            <a:r>
              <a:rPr lang="en-GB" sz="2400" b="1" u="sng" dirty="0" smtClean="0"/>
              <a:t>Recommendation 2</a:t>
            </a:r>
            <a:r>
              <a:rPr lang="en-GB" sz="2400" b="1" dirty="0" smtClean="0"/>
              <a:t>: </a:t>
            </a:r>
            <a:r>
              <a:rPr lang="en-GB" sz="2400" dirty="0"/>
              <a:t>U</a:t>
            </a:r>
            <a:r>
              <a:rPr lang="en-GB" sz="2400" dirty="0" smtClean="0"/>
              <a:t>se the terms UAV (and UAS or UA), RPA/RPAS only for professional activities (scientific research, commercial, governmental or military purposes)</a:t>
            </a:r>
          </a:p>
          <a:p>
            <a:pPr marL="360000" indent="0" algn="just" eaLnBrk="1" hangingPunct="1">
              <a:spcBef>
                <a:spcPts val="600"/>
              </a:spcBef>
              <a:buFontTx/>
              <a:buNone/>
              <a:defRPr/>
            </a:pPr>
            <a:r>
              <a:rPr lang="en-GB" sz="2000" b="1" i="1" dirty="0" smtClean="0"/>
              <a:t>Note: </a:t>
            </a:r>
            <a:r>
              <a:rPr lang="en-GB" sz="2000" i="1" dirty="0" smtClean="0"/>
              <a:t>Class F (Model Aircraft) and class U (UAV) must stay clearly differentiated. Class U does not concern CIAM. Regarding sport purpose, this class is only concerned by record attempts.</a:t>
            </a:r>
            <a:endParaRPr lang="en-GB" sz="2000" i="1" dirty="0"/>
          </a:p>
        </p:txBody>
      </p:sp>
      <p:sp>
        <p:nvSpPr>
          <p:cNvPr id="19459" name="Titre 1"/>
          <p:cNvSpPr>
            <a:spLocks noGrp="1"/>
          </p:cNvSpPr>
          <p:nvPr>
            <p:ph type="title"/>
          </p:nvPr>
        </p:nvSpPr>
        <p:spPr bwMode="auto">
          <a:xfrm>
            <a:off x="422275" y="127000"/>
            <a:ext cx="8229600" cy="787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mtClean="0">
                <a:ea typeface="ＭＳ Ｐゴシック" pitchFamily="34" charset="-128"/>
              </a:rPr>
              <a:t>UAV WG recommendations</a:t>
            </a:r>
            <a:r>
              <a:rPr lang="en-GB" altLang="en-US" sz="2800" b="0" i="1" smtClean="0">
                <a:ea typeface="ＭＳ Ｐゴシック" pitchFamily="34" charset="-128"/>
              </a:rPr>
              <a:t> (1/3)</a:t>
            </a:r>
            <a:endParaRPr lang="en-GB" altLang="en-US" sz="2800" b="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Presentation BD CIAM Plenary Meeting 2015">
  <a:themeElements>
    <a:clrScheme name="Modèle FAI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FA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FA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FA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FA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FA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FA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FA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FA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FA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FA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FA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FA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FA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BD CIAM Plenary Meeting 2015.pot</Template>
  <TotalTime>1475</TotalTime>
  <Words>1225</Words>
  <Application>Microsoft Office PowerPoint</Application>
  <PresentationFormat>Экран (4:3)</PresentationFormat>
  <Paragraphs>126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Bookman Old Style</vt:lpstr>
      <vt:lpstr>ＭＳ Ｐゴシック</vt:lpstr>
      <vt:lpstr>Arial</vt:lpstr>
      <vt:lpstr>Wingdings 3</vt:lpstr>
      <vt:lpstr>Presentation BD CIAM Plenary Meeting 2015</vt:lpstr>
      <vt:lpstr>Слайд 1</vt:lpstr>
      <vt:lpstr>Agenda Item 7.12</vt:lpstr>
      <vt:lpstr>Terms of Reference of the UAVWG</vt:lpstr>
      <vt:lpstr>Composition of the UAV WG</vt:lpstr>
      <vt:lpstr>UAV WG produced documents </vt:lpstr>
      <vt:lpstr>Agenda Item 13</vt:lpstr>
      <vt:lpstr>FAI Classification</vt:lpstr>
      <vt:lpstr>General considerations</vt:lpstr>
      <vt:lpstr>UAV WG recommendations (1/3)</vt:lpstr>
      <vt:lpstr>Useful definitions   (1/2)</vt:lpstr>
      <vt:lpstr>Useful definitions   (2/2)</vt:lpstr>
      <vt:lpstr>UAV WG recommendations (2/3)</vt:lpstr>
      <vt:lpstr>UAV WG recommendations (3/3)</vt:lpstr>
      <vt:lpstr>Слайд 14</vt:lpstr>
      <vt:lpstr>Draft Rule (1/2)  Edition 1 - 1st May 2015    </vt:lpstr>
      <vt:lpstr>Draft Rule (2/2)  Edition 1 - 1st May 2015    </vt:lpstr>
      <vt:lpstr>Conclusion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fca</dc:creator>
  <cp:lastModifiedBy>User</cp:lastModifiedBy>
  <cp:revision>111</cp:revision>
  <dcterms:created xsi:type="dcterms:W3CDTF">2014-03-10T09:41:07Z</dcterms:created>
  <dcterms:modified xsi:type="dcterms:W3CDTF">2015-04-22T22:41:46Z</dcterms:modified>
</cp:coreProperties>
</file>